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93" r:id="rId5"/>
    <p:sldId id="298" r:id="rId6"/>
    <p:sldId id="299" r:id="rId7"/>
    <p:sldId id="300" r:id="rId8"/>
    <p:sldId id="310" r:id="rId9"/>
    <p:sldId id="26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272" r:id="rId20"/>
    <p:sldId id="273" r:id="rId21"/>
  </p:sldIdLst>
  <p:sldSz cx="18288000" cy="10287000"/>
  <p:notesSz cx="6858000" cy="9144000"/>
  <p:embeddedFontLst>
    <p:embeddedFont>
      <p:font typeface="League Spartan" pitchFamily="2" charset="77"/>
      <p:regular r:id="rId22"/>
      <p:bold r:id="rId23"/>
    </p:embeddedFont>
    <p:embeddedFont>
      <p:font typeface="Poppins" pitchFamily="2" charset="77"/>
      <p:regular r:id="rId24"/>
      <p:bold r:id="rId25"/>
      <p:italic r:id="rId26"/>
      <p:boldItalic r:id="rId27"/>
    </p:embeddedFont>
    <p:embeddedFont>
      <p:font typeface="Poppins Light" panose="020B0604020202020204" pitchFamily="34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 autoAdjust="0"/>
    <p:restoredTop sz="94558" autoAdjust="0"/>
  </p:normalViewPr>
  <p:slideViewPr>
    <p:cSldViewPr>
      <p:cViewPr>
        <p:scale>
          <a:sx n="66" d="100"/>
          <a:sy n="66" d="100"/>
        </p:scale>
        <p:origin x="88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6.png"/><Relationship Id="rId2" Type="http://schemas.openxmlformats.org/officeDocument/2006/relationships/hyperlink" Target="https://pricecatcher.kpdn.gov.my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1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762" y="9601200"/>
            <a:ext cx="18283238" cy="685800"/>
            <a:chOff x="0" y="0"/>
            <a:chExt cx="24377650" cy="914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377650" cy="914400"/>
            </a:xfrm>
            <a:custGeom>
              <a:avLst/>
              <a:gdLst/>
              <a:ahLst/>
              <a:cxnLst/>
              <a:rect l="l" t="t" r="r" b="b"/>
              <a:pathLst>
                <a:path w="24377650" h="91440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2" y="9501474"/>
            <a:ext cx="18283238" cy="96012"/>
            <a:chOff x="0" y="0"/>
            <a:chExt cx="24377650" cy="12801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77650" cy="128016"/>
            </a:xfrm>
            <a:custGeom>
              <a:avLst/>
              <a:gdLst/>
              <a:ahLst/>
              <a:cxnLst/>
              <a:rect l="l" t="t" r="r" b="b"/>
              <a:pathLst>
                <a:path w="24377650" h="128016">
                  <a:moveTo>
                    <a:pt x="0" y="0"/>
                  </a:moveTo>
                  <a:lnTo>
                    <a:pt x="24377650" y="0"/>
                  </a:lnTo>
                  <a:lnTo>
                    <a:pt x="24377650" y="128016"/>
                  </a:lnTo>
                  <a:lnTo>
                    <a:pt x="0" y="128016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AutoShape 10"/>
          <p:cNvSpPr/>
          <p:nvPr/>
        </p:nvSpPr>
        <p:spPr>
          <a:xfrm>
            <a:off x="1028700" y="651986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-19050"/>
            <a:ext cx="5348094" cy="2989901"/>
          </a:xfrm>
          <a:custGeom>
            <a:avLst/>
            <a:gdLst/>
            <a:ahLst/>
            <a:cxnLst/>
            <a:rect l="l" t="t" r="r" b="b"/>
            <a:pathLst>
              <a:path w="5348094" h="2989901">
                <a:moveTo>
                  <a:pt x="0" y="0"/>
                </a:moveTo>
                <a:lnTo>
                  <a:pt x="5348094" y="0"/>
                </a:lnTo>
                <a:lnTo>
                  <a:pt x="5348094" y="2989901"/>
                </a:lnTo>
                <a:lnTo>
                  <a:pt x="0" y="2989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026341" y="1353961"/>
            <a:ext cx="16230600" cy="5165902"/>
            <a:chOff x="0" y="0"/>
            <a:chExt cx="21640800" cy="688786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640800" cy="6887869"/>
            </a:xfrm>
            <a:custGeom>
              <a:avLst/>
              <a:gdLst/>
              <a:ahLst/>
              <a:cxnLst/>
              <a:rect l="l" t="t" r="r" b="b"/>
              <a:pathLst>
                <a:path w="21640800" h="6887869">
                  <a:moveTo>
                    <a:pt x="0" y="0"/>
                  </a:moveTo>
                  <a:lnTo>
                    <a:pt x="21640800" y="0"/>
                  </a:lnTo>
                  <a:lnTo>
                    <a:pt x="21640800" y="6887869"/>
                  </a:lnTo>
                  <a:lnTo>
                    <a:pt x="0" y="688786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61925"/>
              <a:ext cx="21640800" cy="704979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7688"/>
                </a:lnSpc>
              </a:pPr>
              <a:r>
                <a:rPr lang="en-US" sz="11100" spc="48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Price Catcher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7037896"/>
            <a:ext cx="16230600" cy="1194892"/>
            <a:chOff x="0" y="0"/>
            <a:chExt cx="21640800" cy="15931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640800" cy="1593190"/>
            </a:xfrm>
            <a:custGeom>
              <a:avLst/>
              <a:gdLst/>
              <a:ahLst/>
              <a:cxnLst/>
              <a:rect l="l" t="t" r="r" b="b"/>
              <a:pathLst>
                <a:path w="21640800" h="1593190">
                  <a:moveTo>
                    <a:pt x="0" y="0"/>
                  </a:moveTo>
                  <a:lnTo>
                    <a:pt x="21640800" y="0"/>
                  </a:lnTo>
                  <a:lnTo>
                    <a:pt x="21640800" y="1593190"/>
                  </a:lnTo>
                  <a:lnTo>
                    <a:pt x="0" y="15931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9525"/>
              <a:ext cx="21640800" cy="158366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184"/>
                </a:lnSpc>
              </a:pPr>
              <a:r>
                <a:rPr lang="en-US" sz="4800" spc="270">
                  <a:solidFill>
                    <a:srgbClr val="00000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NADI X INISIATIF KERAJAAN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9" name="Freeform 19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reeform 21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3854334" y="6258830"/>
            <a:ext cx="4451541" cy="3260106"/>
          </a:xfrm>
          <a:custGeom>
            <a:avLst/>
            <a:gdLst/>
            <a:ahLst/>
            <a:cxnLst/>
            <a:rect l="l" t="t" r="r" b="b"/>
            <a:pathLst>
              <a:path w="4451541" h="3260106">
                <a:moveTo>
                  <a:pt x="0" y="0"/>
                </a:moveTo>
                <a:lnTo>
                  <a:pt x="4451542" y="0"/>
                </a:lnTo>
                <a:lnTo>
                  <a:pt x="4451542" y="3260106"/>
                </a:lnTo>
                <a:lnTo>
                  <a:pt x="0" y="32601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50810" t="-24161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67EDB-31C0-D2CB-A6CF-5C343F87F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73F3755E-35FC-DE7E-8280-B1F845CB3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63400" y="1485900"/>
            <a:ext cx="3590671" cy="77767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538B86DD-1232-4480-AA68-02411126CFAA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E8D0A6B-A87E-5F34-7180-8EDAE3BB6DA5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9D73380E-61EA-3A35-CFB5-4AC1CC647FEE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299A25D-1467-27BE-B42D-347B57E84A32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A4E85C68-8E2D-7FE0-7463-39CB899059DB}"/>
              </a:ext>
            </a:extLst>
          </p:cNvPr>
          <p:cNvSpPr/>
          <p:nvPr/>
        </p:nvSpPr>
        <p:spPr>
          <a:xfrm>
            <a:off x="6629400" y="3467099"/>
            <a:ext cx="5486400" cy="2894393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9B935791-3BFA-12BB-F50A-2AB985ABA434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63ACACD-16D0-6E8C-764E-A0913B585D14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676C6D1-815B-C072-95B5-D41150A874F0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A01C3334-6611-B4F8-3C60-16B710C9B402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CF635C49-4EBB-9F79-1649-99E991822059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013EE40A-7D30-4E4A-DA11-2F15F5B31665}"/>
              </a:ext>
            </a:extLst>
          </p:cNvPr>
          <p:cNvSpPr txBox="1"/>
          <p:nvPr/>
        </p:nvSpPr>
        <p:spPr>
          <a:xfrm>
            <a:off x="1018590" y="1505142"/>
            <a:ext cx="9954210" cy="234295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 algn="l">
              <a:lnSpc>
                <a:spcPct val="150000"/>
              </a:lnSpc>
              <a:buAutoNum type="arabicParenR"/>
            </a:pP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Buka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aplikasi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“Price Catcher” di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telefon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pintar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anda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514350" indent="-514350" algn="l">
              <a:lnSpc>
                <a:spcPct val="150000"/>
              </a:lnSpc>
              <a:buAutoNum type="arabicParenR"/>
            </a:pP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Tekan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butang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“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Teruskan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”.</a:t>
            </a: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07336AA5-4961-485C-32F1-C9825503C838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BAC4D3AB-1A6B-FA27-8912-2AA9DA095972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E1638298-7556-B703-2DEC-DBD4A618C755}"/>
              </a:ext>
            </a:extLst>
          </p:cNvPr>
          <p:cNvGrpSpPr/>
          <p:nvPr/>
        </p:nvGrpSpPr>
        <p:grpSpPr>
          <a:xfrm>
            <a:off x="12115800" y="6369987"/>
            <a:ext cx="3276600" cy="907113"/>
            <a:chOff x="0" y="0"/>
            <a:chExt cx="647785" cy="16776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52CB8ED5-381C-92D4-0948-BFCABAFEF796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B95D819E-C692-5B59-3F2F-ABE3F9215840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23016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117DE-43A8-3448-5816-18BE2BB2D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9E6D477D-4DCF-A418-B013-55F46683F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54129" y="1485900"/>
            <a:ext cx="3590671" cy="77767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E9B9A7AB-4403-9FCF-31C0-F53FC2F16196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11E7FBF-D467-71EB-13A8-9904C3F1D811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7B45C557-8AF2-3D7F-1112-84C0904583B5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7A15970-EE8A-3CFA-4006-8A73026A34BC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088E5B05-EECF-CD2A-B2AE-8C121B76CF4C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1D3DD00-BAD6-DD6E-133E-1BCFD23118BC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0E1BCC1-7977-5260-3684-10EBE327FEB3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D538B02F-4E91-17D4-F6E1-59534D134CC2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24ECBEE4-4B7E-2C6C-24BD-803FA2E65AF1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CDFCBF20-ED56-FA1E-067C-F7FD30A582AD}"/>
              </a:ext>
            </a:extLst>
          </p:cNvPr>
          <p:cNvSpPr txBox="1"/>
          <p:nvPr/>
        </p:nvSpPr>
        <p:spPr>
          <a:xfrm>
            <a:off x="999692" y="1485900"/>
            <a:ext cx="9973108" cy="153182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 algn="l">
              <a:lnSpc>
                <a:spcPct val="150000"/>
              </a:lnSpc>
              <a:buAutoNum type="arabicParenR" startAt="3"/>
            </a:pP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Tekan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butang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“Mula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Sekarang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!”.</a:t>
            </a:r>
          </a:p>
          <a:p>
            <a:pPr algn="l">
              <a:lnSpc>
                <a:spcPct val="150000"/>
              </a:lnSpc>
            </a:pPr>
            <a:endParaRPr lang="en-MY" sz="2999" spc="26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707FDC35-C4D7-A127-A849-4F61BB490469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22141ACA-930A-0112-AB78-82E31C3C370E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A9CEC0A4-932E-B805-CCDD-C6D77CF48A36}"/>
              </a:ext>
            </a:extLst>
          </p:cNvPr>
          <p:cNvSpPr/>
          <p:nvPr/>
        </p:nvSpPr>
        <p:spPr>
          <a:xfrm>
            <a:off x="6781800" y="2552700"/>
            <a:ext cx="5334000" cy="3808793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8">
            <a:extLst>
              <a:ext uri="{FF2B5EF4-FFF2-40B4-BE49-F238E27FC236}">
                <a16:creationId xmlns:a16="http://schemas.microsoft.com/office/drawing/2014/main" id="{A0AACCDA-D968-EF3B-4B10-BFA912873F21}"/>
              </a:ext>
            </a:extLst>
          </p:cNvPr>
          <p:cNvGrpSpPr/>
          <p:nvPr/>
        </p:nvGrpSpPr>
        <p:grpSpPr>
          <a:xfrm>
            <a:off x="12115800" y="6369987"/>
            <a:ext cx="3200400" cy="907113"/>
            <a:chOff x="0" y="0"/>
            <a:chExt cx="647785" cy="167761"/>
          </a:xfrm>
        </p:grpSpPr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DB10698B-05AB-AFF9-1097-C16F10383724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0">
              <a:extLst>
                <a:ext uri="{FF2B5EF4-FFF2-40B4-BE49-F238E27FC236}">
                  <a16:creationId xmlns:a16="http://schemas.microsoft.com/office/drawing/2014/main" id="{228CF254-0079-F0C2-6E1F-B2E8DB912DCE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24317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962AE-6933-9C57-ABED-5B44A7EE8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D08899BA-49C6-EE27-797A-0BB1BAEEA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63400" y="1485900"/>
            <a:ext cx="3581400" cy="775667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0F0DC21D-490F-C85B-075A-49F10BC429D8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CB1212F-8D91-A588-644E-DDFF548B2B7B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3DE68C2D-DCD3-02AB-B655-C042814658B6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EAEC1FC-27F0-913A-15BB-0EBDD3BA984F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D4438502-F744-DD7E-5BA9-8DADB6862E81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AC28483D-08A4-75B8-558B-C98350CD98C6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D667035-0D10-81C7-385B-449F3A4D3648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654EBB9E-A92A-5B0E-FB52-C1CD9C5AC7C0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C57DC352-42FB-E928-E538-D2E14D8190B5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4BD19A21-2678-E111-406D-219F2E75C2A2}"/>
              </a:ext>
            </a:extLst>
          </p:cNvPr>
          <p:cNvSpPr txBox="1"/>
          <p:nvPr/>
        </p:nvSpPr>
        <p:spPr>
          <a:xfrm>
            <a:off x="1020340" y="1485900"/>
            <a:ext cx="9952460" cy="153182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 algn="l">
              <a:lnSpc>
                <a:spcPct val="150000"/>
              </a:lnSpc>
              <a:buAutoNum type="arabicParenR" startAt="4"/>
            </a:pP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Tekan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butang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“Banding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Sekarang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”.</a:t>
            </a:r>
          </a:p>
          <a:p>
            <a:pPr algn="l">
              <a:lnSpc>
                <a:spcPct val="150000"/>
              </a:lnSpc>
            </a:pPr>
            <a:endParaRPr lang="en-MY" sz="2999" spc="26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ct val="150000"/>
              </a:lnSpc>
            </a:pPr>
            <a:endParaRPr lang="en-MY" sz="2999" spc="26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AE0693D7-525D-56D1-D0B2-C0A23C5F472A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C9A83F12-ADD8-6561-C09A-130DD5149926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B31D1330-615B-EC89-5F50-96AEF66C053C}"/>
              </a:ext>
            </a:extLst>
          </p:cNvPr>
          <p:cNvSpPr/>
          <p:nvPr/>
        </p:nvSpPr>
        <p:spPr>
          <a:xfrm>
            <a:off x="6781800" y="2552700"/>
            <a:ext cx="5334000" cy="5638039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8">
            <a:extLst>
              <a:ext uri="{FF2B5EF4-FFF2-40B4-BE49-F238E27FC236}">
                <a16:creationId xmlns:a16="http://schemas.microsoft.com/office/drawing/2014/main" id="{857F4F57-2DF0-C3BD-C58B-8A933884E1F4}"/>
              </a:ext>
            </a:extLst>
          </p:cNvPr>
          <p:cNvGrpSpPr/>
          <p:nvPr/>
        </p:nvGrpSpPr>
        <p:grpSpPr>
          <a:xfrm>
            <a:off x="12115800" y="8191500"/>
            <a:ext cx="3276600" cy="940143"/>
            <a:chOff x="0" y="0"/>
            <a:chExt cx="647785" cy="167761"/>
          </a:xfrm>
        </p:grpSpPr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FD7D5E5E-9792-CDE5-0857-9324FBEE8577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0">
              <a:extLst>
                <a:ext uri="{FF2B5EF4-FFF2-40B4-BE49-F238E27FC236}">
                  <a16:creationId xmlns:a16="http://schemas.microsoft.com/office/drawing/2014/main" id="{1F2D2E77-C6E4-C186-C198-3751A6F80710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13200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393D5-2364-D8F9-35FB-D7D8A07F6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5AD2BDF2-3F88-E85B-0F3C-A43A8BD0E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54129" y="1485900"/>
            <a:ext cx="3590671" cy="777674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0ADFE9E5-9DCA-87A3-2BE8-E8CF180E4DE5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5E9766B-29FE-DDCA-6B8C-F8B574C34142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FE1851F9-A361-6558-E602-A77B324CBD36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B50CA0E-1E39-4E2B-B00C-44735D2BD263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DD8283AE-0ED8-47EA-A5FA-F41D24ED8C1E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2B50500-3D5F-3F3C-9324-73A554059A9E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B024185-E103-F800-8DD2-C3BE0E6009D4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908D42C9-52D2-2B85-CEA4-9EDDFBC31766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95982873-FEDB-0E06-4011-9B8ADF5F8B48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636307BD-9D91-C465-B87F-4A674FC1303D}"/>
              </a:ext>
            </a:extLst>
          </p:cNvPr>
          <p:cNvSpPr txBox="1"/>
          <p:nvPr/>
        </p:nvSpPr>
        <p:spPr>
          <a:xfrm>
            <a:off x="1020340" y="1485900"/>
            <a:ext cx="9342860" cy="153182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 algn="l">
              <a:lnSpc>
                <a:spcPct val="150000"/>
              </a:lnSpc>
              <a:buAutoNum type="arabicParenR" startAt="5"/>
            </a:pP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Pilih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kategori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barangan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yang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ingin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dicari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ct val="150000"/>
              </a:lnSpc>
            </a:pPr>
            <a:endParaRPr lang="en-MY" sz="2999" spc="26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ct val="150000"/>
              </a:lnSpc>
            </a:pPr>
            <a:endParaRPr lang="en-MY" sz="2999" spc="26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ct val="150000"/>
              </a:lnSpc>
            </a:pPr>
            <a:endParaRPr lang="en-MY" sz="2999" spc="26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A8BD51F3-4E3C-85E2-A9FC-496EE58606D1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487D4353-6487-C229-EFF9-C739566D2E59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AE3ABE69-AF94-D8B1-FD90-3FA70142C096}"/>
              </a:ext>
            </a:extLst>
          </p:cNvPr>
          <p:cNvSpPr/>
          <p:nvPr/>
        </p:nvSpPr>
        <p:spPr>
          <a:xfrm>
            <a:off x="5486400" y="2324100"/>
            <a:ext cx="6467729" cy="3581399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8">
            <a:extLst>
              <a:ext uri="{FF2B5EF4-FFF2-40B4-BE49-F238E27FC236}">
                <a16:creationId xmlns:a16="http://schemas.microsoft.com/office/drawing/2014/main" id="{D961D6C4-CBD7-E43F-A292-D24B62297546}"/>
              </a:ext>
            </a:extLst>
          </p:cNvPr>
          <p:cNvGrpSpPr/>
          <p:nvPr/>
        </p:nvGrpSpPr>
        <p:grpSpPr>
          <a:xfrm>
            <a:off x="11963400" y="5905500"/>
            <a:ext cx="3575685" cy="2590800"/>
            <a:chOff x="0" y="0"/>
            <a:chExt cx="647785" cy="167761"/>
          </a:xfrm>
        </p:grpSpPr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755E95E2-E8E9-A37F-7954-98C0AD824DA2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0">
              <a:extLst>
                <a:ext uri="{FF2B5EF4-FFF2-40B4-BE49-F238E27FC236}">
                  <a16:creationId xmlns:a16="http://schemas.microsoft.com/office/drawing/2014/main" id="{35C72B67-D249-44BD-913E-A8C65038A8D6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63926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0C0AD-9B36-6084-127F-0CDDD9294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D982753B-D7FB-025C-2CE4-CB38A213B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54130" y="1485900"/>
            <a:ext cx="3590670" cy="777674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390C5512-ED41-66E2-DDE1-0B76B4122D3F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5405ABE-6F4F-DB31-C45E-DDFCBBC8C200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DAA9E8BC-C0D8-36A0-2BD6-C21E28A86FCB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ED2AB2F-55C4-E6ED-CACC-123146D4D6AD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66EFC9EF-9FCC-C838-7179-9A1C90FBB9A2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9A8EEA6-19F7-84CD-374B-18890540868D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79B1934-1EE7-D429-3F4E-A949EEB076F2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71771AD9-B80C-4BBB-91C5-66EA6DC96E70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42245281-D4DF-984F-D576-FA1B8F6E0157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95179E3C-29BB-4764-7761-A835C56A1875}"/>
              </a:ext>
            </a:extLst>
          </p:cNvPr>
          <p:cNvSpPr txBox="1"/>
          <p:nvPr/>
        </p:nvSpPr>
        <p:spPr>
          <a:xfrm>
            <a:off x="1020340" y="1478077"/>
            <a:ext cx="9952460" cy="153182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 algn="l">
              <a:lnSpc>
                <a:spcPct val="150000"/>
              </a:lnSpc>
              <a:buAutoNum type="arabicParenR" startAt="6"/>
            </a:pP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Pilih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sub-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kategori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barangan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yang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ingin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dicari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ct val="150000"/>
              </a:lnSpc>
            </a:pPr>
            <a:endParaRPr lang="en-MY" sz="2999" spc="26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ct val="150000"/>
              </a:lnSpc>
            </a:pPr>
            <a:endParaRPr lang="en-MY" sz="2999" spc="26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ct val="150000"/>
              </a:lnSpc>
            </a:pPr>
            <a:endParaRPr lang="en-MY" sz="2999" spc="26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ct val="150000"/>
              </a:lnSpc>
            </a:pPr>
            <a:endParaRPr lang="en-MY" sz="2999" spc="26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44518674-3467-AD12-97EA-E384A04DD130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99AC9A0C-65F7-CD10-E873-8842DB145D6D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5990D5F3-01C9-03B2-C31F-845089D8CEEA}"/>
              </a:ext>
            </a:extLst>
          </p:cNvPr>
          <p:cNvSpPr/>
          <p:nvPr/>
        </p:nvSpPr>
        <p:spPr>
          <a:xfrm>
            <a:off x="5486400" y="2315606"/>
            <a:ext cx="6456301" cy="3056494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8">
            <a:extLst>
              <a:ext uri="{FF2B5EF4-FFF2-40B4-BE49-F238E27FC236}">
                <a16:creationId xmlns:a16="http://schemas.microsoft.com/office/drawing/2014/main" id="{7048F719-17B8-D5B4-0040-9E37B1D17548}"/>
              </a:ext>
            </a:extLst>
          </p:cNvPr>
          <p:cNvGrpSpPr/>
          <p:nvPr/>
        </p:nvGrpSpPr>
        <p:grpSpPr>
          <a:xfrm>
            <a:off x="11948416" y="2324100"/>
            <a:ext cx="3590670" cy="6477000"/>
            <a:chOff x="0" y="0"/>
            <a:chExt cx="647785" cy="167761"/>
          </a:xfrm>
        </p:grpSpPr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B67B7388-2366-D7FF-C7D7-115E1F18C5B7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0">
              <a:extLst>
                <a:ext uri="{FF2B5EF4-FFF2-40B4-BE49-F238E27FC236}">
                  <a16:creationId xmlns:a16="http://schemas.microsoft.com/office/drawing/2014/main" id="{0BB59F63-0591-CB44-1695-94C8B811F211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59013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4B805-526A-5A8E-8C9D-603335282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C2F10345-0E28-ABFF-3256-CFAD99FCB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54130" y="1485900"/>
            <a:ext cx="3590670" cy="777674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A2C18D59-8B11-3726-C385-886163438B4B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614D842-D1D9-A9ED-88A0-2DE89E8E9AE1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625B7039-8C02-BB0A-8F5A-0401753C6115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B902233-0CD1-FB99-73DA-6015B4051714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0960A037-F7A8-1C91-3942-146D77E2981A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ABE8D60-C54C-E553-F046-5B6FBA39536A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7B995776-39E0-82D5-6BE1-564E9C66EF19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091A309F-AF6E-38F9-27B2-AAFFE4D3C8FF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E1CE6D51-0CBF-99C5-86FB-D1A5A559C9AF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D639364C-C87E-F0A3-1629-8D8E0103EF10}"/>
              </a:ext>
            </a:extLst>
          </p:cNvPr>
          <p:cNvSpPr txBox="1"/>
          <p:nvPr/>
        </p:nvSpPr>
        <p:spPr>
          <a:xfrm>
            <a:off x="1020340" y="1485900"/>
            <a:ext cx="9952460" cy="153182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 algn="l">
              <a:lnSpc>
                <a:spcPct val="150000"/>
              </a:lnSpc>
              <a:buAutoNum type="arabicParenR" startAt="6"/>
            </a:pP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Pilih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senarai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barangan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yang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ingin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dibandingkan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harga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ct val="150000"/>
              </a:lnSpc>
            </a:pPr>
            <a:endParaRPr lang="en-MY" sz="2999" spc="26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ct val="150000"/>
              </a:lnSpc>
            </a:pPr>
            <a:endParaRPr lang="en-MY" sz="2999" spc="26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ct val="150000"/>
              </a:lnSpc>
            </a:pPr>
            <a:endParaRPr lang="en-MY" sz="2999" spc="26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ct val="150000"/>
              </a:lnSpc>
            </a:pPr>
            <a:endParaRPr lang="en-MY" sz="2999" spc="26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ct val="150000"/>
              </a:lnSpc>
            </a:pPr>
            <a:endParaRPr lang="en-MY" sz="2999" spc="26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CA808820-DB04-1574-946E-EE8EE6CA7257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C8D7E177-821F-11BB-7CB0-A992A838C8E4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B3FE697F-8A3C-EE72-DE7F-E6945525C288}"/>
              </a:ext>
            </a:extLst>
          </p:cNvPr>
          <p:cNvSpPr/>
          <p:nvPr/>
        </p:nvSpPr>
        <p:spPr>
          <a:xfrm>
            <a:off x="6333870" y="2552700"/>
            <a:ext cx="5608831" cy="3048000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8">
            <a:extLst>
              <a:ext uri="{FF2B5EF4-FFF2-40B4-BE49-F238E27FC236}">
                <a16:creationId xmlns:a16="http://schemas.microsoft.com/office/drawing/2014/main" id="{70197746-FC7B-6F91-F88E-429C0635DEEF}"/>
              </a:ext>
            </a:extLst>
          </p:cNvPr>
          <p:cNvGrpSpPr/>
          <p:nvPr/>
        </p:nvGrpSpPr>
        <p:grpSpPr>
          <a:xfrm>
            <a:off x="11948416" y="1943099"/>
            <a:ext cx="3590670" cy="7319549"/>
            <a:chOff x="0" y="0"/>
            <a:chExt cx="647785" cy="167761"/>
          </a:xfrm>
        </p:grpSpPr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101AC0F1-55D7-3EC5-70F7-75AC21D1BDA5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0">
              <a:extLst>
                <a:ext uri="{FF2B5EF4-FFF2-40B4-BE49-F238E27FC236}">
                  <a16:creationId xmlns:a16="http://schemas.microsoft.com/office/drawing/2014/main" id="{8D4E7074-0950-C42E-A1DC-4786AB6DC4ED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68412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7F3D7-E468-7D9A-E4F0-701118285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C9347665-CE8D-BCF9-72CA-8EB897107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54130" y="1485900"/>
            <a:ext cx="3590670" cy="777674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7D988510-A34E-49A6-3095-17516D083A66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532995E-562B-210D-EB32-C71FA28A83F4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D8BBD4E9-2BB3-5FAE-9367-06AA7AE536A5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08D773F-39D6-9EEF-AA30-EB2F5AA9982F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BE89A35F-700D-7381-74B8-5CF146BF3F59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8CDDF97-6EEC-08DC-C13F-E769B4B7FA8D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DCF97990-EAAA-D54B-8BE5-59C5B4770765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5A4651E4-2EE3-94E9-1D27-03E119571760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9C9B5159-7E1F-4570-3A03-C00D595219CD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A35C186C-9B6A-2845-ED04-6733FF71E325}"/>
              </a:ext>
            </a:extLst>
          </p:cNvPr>
          <p:cNvSpPr txBox="1"/>
          <p:nvPr/>
        </p:nvSpPr>
        <p:spPr>
          <a:xfrm>
            <a:off x="1020340" y="1485900"/>
            <a:ext cx="9952460" cy="153182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 algn="l">
              <a:lnSpc>
                <a:spcPct val="150000"/>
              </a:lnSpc>
              <a:buAutoNum type="arabicParenR" startAt="7"/>
            </a:pP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Senarai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pasar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atau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pasaraya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akan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dipaparkan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bawah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untuk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pilihan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ct val="150000"/>
              </a:lnSpc>
            </a:pPr>
            <a:endParaRPr lang="en-MY" sz="2999" spc="26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A8AF293E-616E-CCDB-1D49-2B9211775F84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22B6F5C7-FBAC-9A0C-5ED6-091187957909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D5024A8C-60E9-E484-8DFB-43B02CAAFE72}"/>
              </a:ext>
            </a:extLst>
          </p:cNvPr>
          <p:cNvSpPr/>
          <p:nvPr/>
        </p:nvSpPr>
        <p:spPr>
          <a:xfrm>
            <a:off x="7543800" y="2669737"/>
            <a:ext cx="4410330" cy="3692963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8">
            <a:extLst>
              <a:ext uri="{FF2B5EF4-FFF2-40B4-BE49-F238E27FC236}">
                <a16:creationId xmlns:a16="http://schemas.microsoft.com/office/drawing/2014/main" id="{585CF0FD-5B34-6BA2-3A6C-209BBD7BDB3B}"/>
              </a:ext>
            </a:extLst>
          </p:cNvPr>
          <p:cNvGrpSpPr/>
          <p:nvPr/>
        </p:nvGrpSpPr>
        <p:grpSpPr>
          <a:xfrm>
            <a:off x="11954130" y="5242465"/>
            <a:ext cx="3630419" cy="4020183"/>
            <a:chOff x="0" y="0"/>
            <a:chExt cx="647785" cy="167761"/>
          </a:xfrm>
        </p:grpSpPr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3EA87B31-7E7C-7A18-B36F-FFFA3A041BB5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0">
              <a:extLst>
                <a:ext uri="{FF2B5EF4-FFF2-40B4-BE49-F238E27FC236}">
                  <a16:creationId xmlns:a16="http://schemas.microsoft.com/office/drawing/2014/main" id="{4FB96C76-BB50-980A-269B-690515114159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86507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1B8A3-36B5-D7D1-2A76-3F1E12A98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EECDBBAA-3AF5-EAD1-6B19-1764FDD00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54130" y="1485900"/>
            <a:ext cx="3590670" cy="777674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0DA0C54D-6414-0269-A866-E101AA8EDEE3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062B9B2-FB2E-CB44-D525-69A9D98B755E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CB54981A-0005-F069-4378-AD669EC81563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7937A38-D9D5-84DA-3BE7-8D2E9AE7B3DF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9BC3F10B-863B-DA15-58C0-F2FF2DF69F44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C051BF9-335D-AC6E-EEED-136DD4448FA6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999F713-49E2-2ECD-7187-4AEA8358D3D5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815F4B8E-B94F-433B-EA7B-771FE43A2FBE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F6CECB08-0184-7C42-06A9-EF3604E57650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B8E08083-DEC9-49CD-AA1D-69A617F0B46C}"/>
              </a:ext>
            </a:extLst>
          </p:cNvPr>
          <p:cNvSpPr txBox="1"/>
          <p:nvPr/>
        </p:nvSpPr>
        <p:spPr>
          <a:xfrm>
            <a:off x="1020340" y="1485900"/>
            <a:ext cx="9952460" cy="153182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 algn="l">
              <a:lnSpc>
                <a:spcPct val="150000"/>
              </a:lnSpc>
              <a:buAutoNum type="arabicParenR" startAt="8"/>
            </a:pP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Sila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pilih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lokasi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pasar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atau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pasaraya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dengan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menekan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butang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pin yang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berwarna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kuning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ct val="150000"/>
              </a:lnSpc>
            </a:pPr>
            <a:endParaRPr lang="en-MY" sz="2999" spc="26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651A5C4E-BDF3-612F-E81D-C58B6DF71B0C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F6084A57-0D0E-613A-114D-0DE58DB0DCD3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CEE30392-141B-E28C-E252-5C476F73CBD1}"/>
              </a:ext>
            </a:extLst>
          </p:cNvPr>
          <p:cNvSpPr/>
          <p:nvPr/>
        </p:nvSpPr>
        <p:spPr>
          <a:xfrm>
            <a:off x="10373356" y="2880266"/>
            <a:ext cx="4409444" cy="3307270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8">
            <a:extLst>
              <a:ext uri="{FF2B5EF4-FFF2-40B4-BE49-F238E27FC236}">
                <a16:creationId xmlns:a16="http://schemas.microsoft.com/office/drawing/2014/main" id="{62AE0715-6937-718D-E4D3-92300D1D3CE3}"/>
              </a:ext>
            </a:extLst>
          </p:cNvPr>
          <p:cNvGrpSpPr/>
          <p:nvPr/>
        </p:nvGrpSpPr>
        <p:grpSpPr>
          <a:xfrm>
            <a:off x="14782801" y="5844156"/>
            <a:ext cx="609599" cy="2804543"/>
            <a:chOff x="0" y="0"/>
            <a:chExt cx="647785" cy="167761"/>
          </a:xfrm>
        </p:grpSpPr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36297FCF-349E-DCC1-683F-8E8D4BE59C90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0">
              <a:extLst>
                <a:ext uri="{FF2B5EF4-FFF2-40B4-BE49-F238E27FC236}">
                  <a16:creationId xmlns:a16="http://schemas.microsoft.com/office/drawing/2014/main" id="{A2E28715-1992-9449-1D1D-E9ABE33CD678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88363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603AB-F715-CCFC-7E47-36FFF07FF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4C7779EB-F032-B5BC-2BEE-90B7744F1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53071" y="1483604"/>
            <a:ext cx="3591729" cy="777904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2165D961-5CB9-B1C3-3535-C44FD4CDFD6B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D3E788F-3EEC-B6FA-420A-374984716743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D9CA3FD7-AA5E-1D06-11F6-D7D61FAED60D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5251BD2-FC1C-B72E-55F5-0F0E8E49372A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648AE113-5A96-273D-07B7-4AD8EFC9996C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3E7A5A4-4F7A-E6B7-E69D-1EF4190DBED0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92E0967-3973-DF7B-2435-4A2B9435E611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86DDCE09-9F0E-1574-93A7-E6C82B1BDC90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2A0D4CC9-E4C8-918C-C3BA-41702FE51F0D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22144340-4454-4A88-7E0D-A242DD4A03DB}"/>
              </a:ext>
            </a:extLst>
          </p:cNvPr>
          <p:cNvSpPr txBox="1"/>
          <p:nvPr/>
        </p:nvSpPr>
        <p:spPr>
          <a:xfrm>
            <a:off x="1020340" y="1485900"/>
            <a:ext cx="9952460" cy="153182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 algn="l">
              <a:lnSpc>
                <a:spcPct val="150000"/>
              </a:lnSpc>
              <a:buAutoNum type="arabicParenR" startAt="9"/>
            </a:pPr>
            <a:r>
              <a:rPr lang="en-US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Aplikasi</a:t>
            </a:r>
            <a:r>
              <a:rPr lang="en-US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Price Catcher </a:t>
            </a:r>
            <a:r>
              <a:rPr lang="en-US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akan</a:t>
            </a:r>
            <a:r>
              <a:rPr lang="en-US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membuka</a:t>
            </a:r>
            <a:r>
              <a:rPr lang="en-US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aplikasi</a:t>
            </a:r>
            <a:r>
              <a:rPr lang="en-US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peta</a:t>
            </a:r>
            <a:r>
              <a:rPr lang="en-US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untuk</a:t>
            </a:r>
            <a:r>
              <a:rPr lang="en-US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menunjukkan</a:t>
            </a:r>
            <a:r>
              <a:rPr lang="en-US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lokasi</a:t>
            </a:r>
            <a:r>
              <a:rPr lang="en-US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jarak</a:t>
            </a:r>
            <a:r>
              <a:rPr lang="en-US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dan masa </a:t>
            </a:r>
            <a:r>
              <a:rPr lang="en-US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perjalanan</a:t>
            </a:r>
            <a:r>
              <a:rPr lang="en-US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0EA8BF01-EB82-7941-3765-E7B7D9222146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98104BE7-2928-0017-78B0-3DFA447DDFCF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6A829F5F-8F6D-754F-E044-25E1A3769536}"/>
              </a:ext>
            </a:extLst>
          </p:cNvPr>
          <p:cNvSpPr/>
          <p:nvPr/>
        </p:nvSpPr>
        <p:spPr>
          <a:xfrm>
            <a:off x="6334930" y="3256549"/>
            <a:ext cx="5607811" cy="1353551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8">
            <a:extLst>
              <a:ext uri="{FF2B5EF4-FFF2-40B4-BE49-F238E27FC236}">
                <a16:creationId xmlns:a16="http://schemas.microsoft.com/office/drawing/2014/main" id="{2CAAEE2A-5B36-BE25-A0F5-9E1CCB92F7E7}"/>
              </a:ext>
            </a:extLst>
          </p:cNvPr>
          <p:cNvGrpSpPr/>
          <p:nvPr/>
        </p:nvGrpSpPr>
        <p:grpSpPr>
          <a:xfrm>
            <a:off x="11953071" y="1483604"/>
            <a:ext cx="3602059" cy="7779044"/>
            <a:chOff x="0" y="0"/>
            <a:chExt cx="647785" cy="167761"/>
          </a:xfrm>
        </p:grpSpPr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3622A7D0-D05A-C0AD-4434-6AB480437C90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0">
              <a:extLst>
                <a:ext uri="{FF2B5EF4-FFF2-40B4-BE49-F238E27FC236}">
                  <a16:creationId xmlns:a16="http://schemas.microsoft.com/office/drawing/2014/main" id="{7F90E056-903B-7276-AD5C-27501F07475C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67265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47700"/>
            <a:ext cx="16230600" cy="2214797"/>
            <a:chOff x="0" y="-301940"/>
            <a:chExt cx="21640800" cy="29530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0" cy="2651123"/>
            </a:xfrm>
            <a:custGeom>
              <a:avLst/>
              <a:gdLst/>
              <a:ahLst/>
              <a:cxnLst/>
              <a:rect l="l" t="t" r="r" b="b"/>
              <a:pathLst>
                <a:path w="21640800" h="2651123">
                  <a:moveTo>
                    <a:pt x="0" y="0"/>
                  </a:moveTo>
                  <a:lnTo>
                    <a:pt x="21640800" y="0"/>
                  </a:lnTo>
                  <a:lnTo>
                    <a:pt x="21640800" y="2651123"/>
                  </a:lnTo>
                  <a:lnTo>
                    <a:pt x="0" y="26511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01940"/>
              <a:ext cx="21640800" cy="2498723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8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Makluma</a:t>
              </a:r>
              <a:r>
                <a:rPr lang="en-US" sz="8000" b="1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 </a:t>
              </a:r>
              <a:r>
                <a:rPr lang="en-US" sz="8000" b="1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Lanjut</a:t>
              </a:r>
              <a:r>
                <a:rPr lang="en-US" sz="8000" b="1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dan </a:t>
              </a:r>
              <a:r>
                <a:rPr lang="en-US" sz="8000" b="1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Bantuan</a:t>
              </a:r>
              <a:endParaRPr lang="en-US" sz="80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699" y="3009900"/>
            <a:ext cx="16230600" cy="543349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7199"/>
              </a:lnSpc>
            </a:pPr>
            <a:r>
              <a:rPr lang="en-US" sz="3599" b="1" spc="-21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Maklumat </a:t>
            </a:r>
            <a:r>
              <a:rPr lang="en-US" sz="3599" b="1" spc="-21" dirty="0" err="1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Lanjut</a:t>
            </a:r>
            <a:r>
              <a:rPr lang="en-US" sz="3599" b="1" spc="-21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dan </a:t>
            </a:r>
            <a:r>
              <a:rPr lang="en-US" sz="3599" b="1" spc="-21" dirty="0" err="1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Bantuan</a:t>
            </a:r>
            <a:r>
              <a:rPr lang="en-US" sz="3599" b="1" spc="-21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:</a:t>
            </a:r>
          </a:p>
          <a:p>
            <a:pPr algn="ctr"/>
            <a:r>
              <a:rPr lang="en-MY" sz="2800" b="1" i="0" dirty="0">
                <a:solidFill>
                  <a:srgbClr val="212529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Kementerian </a:t>
            </a:r>
            <a:r>
              <a:rPr lang="en-MY" sz="2800" b="1" i="0" dirty="0" err="1">
                <a:solidFill>
                  <a:srgbClr val="212529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Perdagangan</a:t>
            </a:r>
            <a:r>
              <a:rPr lang="en-MY" sz="2800" b="1" i="0" dirty="0">
                <a:solidFill>
                  <a:srgbClr val="212529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Dalam Negeri dan Kos Sara </a:t>
            </a:r>
            <a:r>
              <a:rPr lang="en-MY" sz="2800" b="1" i="0" dirty="0" err="1">
                <a:solidFill>
                  <a:srgbClr val="212529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Hidup</a:t>
            </a:r>
            <a:endParaRPr lang="en-MY" sz="2800" b="1" i="0" dirty="0">
              <a:solidFill>
                <a:srgbClr val="212529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800" b="0" i="0" dirty="0">
                <a:solidFill>
                  <a:srgbClr val="212529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No. 13, Persiaran Perdana, </a:t>
            </a:r>
            <a:r>
              <a:rPr lang="en-MY" sz="2800" b="0" i="0" dirty="0" err="1">
                <a:solidFill>
                  <a:srgbClr val="212529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Presint</a:t>
            </a:r>
            <a:r>
              <a:rPr lang="en-MY" sz="2800" b="0" i="0" dirty="0">
                <a:solidFill>
                  <a:srgbClr val="212529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2</a:t>
            </a:r>
            <a:br>
              <a:rPr lang="en-MY" sz="2800" b="0" i="0" dirty="0">
                <a:solidFill>
                  <a:srgbClr val="212529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MY" sz="2800" b="0" i="0" dirty="0">
                <a:solidFill>
                  <a:srgbClr val="212529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62623 Putrajaya</a:t>
            </a:r>
            <a:br>
              <a:rPr lang="en-MY" sz="2800" b="0" i="0" dirty="0">
                <a:solidFill>
                  <a:srgbClr val="212529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MY" sz="2800" b="0" i="0" dirty="0">
                <a:solidFill>
                  <a:srgbClr val="212529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Wilayah Persekutuan Putrajaya.</a:t>
            </a:r>
          </a:p>
          <a:p>
            <a:pPr algn="ctr"/>
            <a:endParaRPr lang="en-MY" sz="2000" b="0" i="0" dirty="0">
              <a:solidFill>
                <a:srgbClr val="212529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lnSpc>
                <a:spcPts val="7199"/>
              </a:lnSpc>
            </a:pPr>
            <a:r>
              <a:rPr lang="en-US" sz="2800" spc="33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Portal </a:t>
            </a:r>
            <a:r>
              <a:rPr lang="en-US" sz="2800" spc="33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rasmi</a:t>
            </a:r>
            <a:r>
              <a:rPr lang="en-US" sz="2800" spc="33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Price Catcher dan </a:t>
            </a:r>
            <a:r>
              <a:rPr lang="en-US" sz="2800" spc="33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talian</a:t>
            </a:r>
            <a:r>
              <a:rPr lang="en-US" sz="2800" spc="33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hotline KPDN.</a:t>
            </a:r>
          </a:p>
          <a:p>
            <a:pPr algn="ctr">
              <a:lnSpc>
                <a:spcPct val="150000"/>
              </a:lnSpc>
            </a:pPr>
            <a:r>
              <a:rPr lang="en-MY" sz="2800" b="0" i="0" dirty="0">
                <a:solidFill>
                  <a:srgbClr val="212529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03-8000 8000</a:t>
            </a:r>
          </a:p>
          <a:p>
            <a:pPr algn="ctr">
              <a:lnSpc>
                <a:spcPct val="150000"/>
              </a:lnSpc>
            </a:pP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https://pricecatcher.kpdn.gov.my/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en-US" sz="2800" spc="33" dirty="0">
              <a:solidFill>
                <a:srgbClr val="00000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5029200" y="7457700"/>
            <a:ext cx="810000" cy="810000"/>
          </a:xfrm>
          <a:custGeom>
            <a:avLst/>
            <a:gdLst/>
            <a:ahLst/>
            <a:cxnLst/>
            <a:rect l="l" t="t" r="r" b="b"/>
            <a:pathLst>
              <a:path w="810000" h="810000">
                <a:moveTo>
                  <a:pt x="0" y="0"/>
                </a:moveTo>
                <a:lnTo>
                  <a:pt x="810000" y="0"/>
                </a:lnTo>
                <a:lnTo>
                  <a:pt x="810000" y="810000"/>
                </a:lnTo>
                <a:lnTo>
                  <a:pt x="0" y="81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MY" dirty="0"/>
          </a:p>
        </p:txBody>
      </p:sp>
      <p:grpSp>
        <p:nvGrpSpPr>
          <p:cNvPr id="15" name="Group 15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6" name="Graphic 25" descr="Receiver with solid fill">
            <a:extLst>
              <a:ext uri="{FF2B5EF4-FFF2-40B4-BE49-F238E27FC236}">
                <a16:creationId xmlns:a16="http://schemas.microsoft.com/office/drawing/2014/main" id="{AD3FC8A4-B13C-6FE8-1506-46DDCC254A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62800" y="6896100"/>
            <a:ext cx="54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/>
          <p:cNvSpPr/>
          <p:nvPr/>
        </p:nvSpPr>
        <p:spPr>
          <a:xfrm rot="1560293">
            <a:off x="13011779" y="3665566"/>
            <a:ext cx="7523491" cy="7523491"/>
          </a:xfrm>
          <a:custGeom>
            <a:avLst/>
            <a:gdLst/>
            <a:ahLst/>
            <a:cxnLst/>
            <a:rect l="l" t="t" r="r" b="b"/>
            <a:pathLst>
              <a:path w="2086703" h="2086703">
                <a:moveTo>
                  <a:pt x="0" y="0"/>
                </a:moveTo>
                <a:lnTo>
                  <a:pt x="2086703" y="0"/>
                </a:lnTo>
                <a:lnTo>
                  <a:pt x="2086703" y="2086703"/>
                </a:lnTo>
                <a:lnTo>
                  <a:pt x="0" y="208670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50335"/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9180"/>
                </a:lnSpc>
              </a:pPr>
              <a:r>
                <a:rPr lang="en-US" sz="9000" spc="-129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Pengenalan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699" y="3130225"/>
            <a:ext cx="16230601" cy="578832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PriceCatcher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ialah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aplikasi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mudah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alih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dibangunkan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oleh Kementerian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Perdagangan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Dalam Negeri dan Kos Sara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Hidup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(KPDN) Malaysia.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MY" sz="4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Aplikasi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ini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membolehkan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pengguna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membandingkan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harga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480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barangan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terpilih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di pasar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basah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, hypermarket, supermarket, pasar mini, dan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kedai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runcit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di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seluruh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negara. </a:t>
            </a:r>
          </a:p>
        </p:txBody>
      </p:sp>
      <p:sp>
        <p:nvSpPr>
          <p:cNvPr id="14" name="Freeform 14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47700"/>
            <a:ext cx="16230600" cy="2277690"/>
            <a:chOff x="0" y="-393288"/>
            <a:chExt cx="21640800" cy="30369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93288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Kesimpulan</a:t>
              </a:r>
              <a:endParaRPr lang="en-US" sz="9000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699" y="2992065"/>
            <a:ext cx="16230600" cy="3317899"/>
            <a:chOff x="0" y="0"/>
            <a:chExt cx="21640800" cy="442386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640800" cy="4423865"/>
            </a:xfrm>
            <a:custGeom>
              <a:avLst/>
              <a:gdLst/>
              <a:ahLst/>
              <a:cxnLst/>
              <a:rect l="l" t="t" r="r" b="b"/>
              <a:pathLst>
                <a:path w="21640800" h="4423865">
                  <a:moveTo>
                    <a:pt x="0" y="0"/>
                  </a:moveTo>
                  <a:lnTo>
                    <a:pt x="21640800" y="0"/>
                  </a:lnTo>
                  <a:lnTo>
                    <a:pt x="21640800" y="4423865"/>
                  </a:lnTo>
                  <a:lnTo>
                    <a:pt x="0" y="44238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525"/>
              <a:ext cx="21640800" cy="441434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727075" indent="-571500">
                <a:buFont typeface="Arial" panose="020B0604020202020204" pitchFamily="34" charset="0"/>
                <a:buChar char="•"/>
              </a:pP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Price Catcher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memudahkan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rakyat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membuat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pilihan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pembelian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bijak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dan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berhemat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. </a:t>
              </a:r>
            </a:p>
            <a:p>
              <a:pPr marL="727075" indent="-571500">
                <a:buFont typeface="Arial" panose="020B0604020202020204" pitchFamily="34" charset="0"/>
                <a:buChar char="•"/>
              </a:pPr>
              <a:endParaRPr lang="en-MY" sz="3600" dirty="0"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727075" indent="-571500">
                <a:buFont typeface="Arial" panose="020B0604020202020204" pitchFamily="34" charset="0"/>
                <a:buChar char="•"/>
              </a:pP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Muat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turun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sekarang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untuk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manfaat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latin typeface="Poppins" panose="00000500000000000000" pitchFamily="2" charset="0"/>
                  <a:cs typeface="Poppins" panose="00000500000000000000" pitchFamily="2" charset="0"/>
                </a:rPr>
                <a:t>sepenuhnya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!</a:t>
              </a:r>
              <a:endPara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3" name="Freeform 13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 descr="A blue and black sign  Description automatically generated"/>
          <p:cNvSpPr/>
          <p:nvPr/>
        </p:nvSpPr>
        <p:spPr>
          <a:xfrm>
            <a:off x="15539085" y="191164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0" y="6265404"/>
            <a:ext cx="18288000" cy="3224561"/>
          </a:xfrm>
          <a:custGeom>
            <a:avLst/>
            <a:gdLst/>
            <a:ahLst/>
            <a:cxnLst/>
            <a:rect l="l" t="t" r="r" b="b"/>
            <a:pathLst>
              <a:path w="18288000" h="3224561">
                <a:moveTo>
                  <a:pt x="0" y="0"/>
                </a:moveTo>
                <a:lnTo>
                  <a:pt x="18288000" y="0"/>
                </a:lnTo>
                <a:lnTo>
                  <a:pt x="18288000" y="3224561"/>
                </a:lnTo>
                <a:lnTo>
                  <a:pt x="0" y="32245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2851" b="-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Objektif</a:t>
              </a:r>
              <a:endParaRPr lang="en-US" sz="90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3" name="Freeform 23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4C72E00-F906-1E77-A7E2-A034A2C6A3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273"/>
          <a:stretch/>
        </p:blipFill>
        <p:spPr>
          <a:xfrm>
            <a:off x="1048611" y="3206230"/>
            <a:ext cx="1391437" cy="145769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CF01CCE-9956-28D6-B408-ECA56385C428}"/>
              </a:ext>
            </a:extLst>
          </p:cNvPr>
          <p:cNvSpPr/>
          <p:nvPr/>
        </p:nvSpPr>
        <p:spPr>
          <a:xfrm>
            <a:off x="2743200" y="3162300"/>
            <a:ext cx="14516095" cy="1500383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Membantu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pengguna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membuat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pilihan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bijak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membandingkan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harga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barangan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keperluan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harian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0D5FCC9-ED06-B87D-AE33-72074E40E246}"/>
              </a:ext>
            </a:extLst>
          </p:cNvPr>
          <p:cNvSpPr/>
          <p:nvPr/>
        </p:nvSpPr>
        <p:spPr>
          <a:xfrm>
            <a:off x="2743200" y="5180748"/>
            <a:ext cx="14516095" cy="1504821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Meningkatkan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kesedaran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pengguna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mengenai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variasi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harga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di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pelbagai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premis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perniagaan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624E394-BF64-9994-6C20-F614D847A61F}"/>
              </a:ext>
            </a:extLst>
          </p:cNvPr>
          <p:cNvSpPr/>
          <p:nvPr/>
        </p:nvSpPr>
        <p:spPr>
          <a:xfrm>
            <a:off x="2743200" y="7199195"/>
            <a:ext cx="14516095" cy="1504821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Menggalakkan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persaingan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sihat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antara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peruncit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untuk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menawarkan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harga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terbaik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kepada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pengguna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4857DC7-820B-514E-89B4-23D413B822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273"/>
          <a:stretch/>
        </p:blipFill>
        <p:spPr>
          <a:xfrm>
            <a:off x="1048612" y="5195047"/>
            <a:ext cx="1391434" cy="1457690"/>
          </a:xfrm>
          <a:prstGeom prst="rect">
            <a:avLst/>
          </a:prstGeom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2B286DF-2140-52D4-B3C3-8030BD2901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273"/>
          <a:stretch/>
        </p:blipFill>
        <p:spPr>
          <a:xfrm>
            <a:off x="1028698" y="7246326"/>
            <a:ext cx="1391434" cy="14576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21D52-798B-97B6-2CF7-ADDD8E2E0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28F33F6-389A-AA8F-1C54-23EFED631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403" y="4017557"/>
            <a:ext cx="1501538" cy="1501538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75EB519F-6D66-E472-2D79-BD44D2041ED8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D0613D8-B172-5A98-23CC-C813C6A96D58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59990421-C16E-0798-52A7-D70F49767A3C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B75FC29-DF10-4BCA-5EDE-4CACBC0D3594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47B2534B-7883-9DF5-45CA-3D3524B7EB0D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2C414B4-AA07-0FC5-81BC-3D9B38CE3EAD}"/>
              </a:ext>
            </a:extLst>
          </p:cNvPr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F39EC83-5BE0-C80D-6896-C38B2390CB1B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E92FF3E-3CD7-436A-CDCB-90CA32F1599C}"/>
                </a:ext>
              </a:extLst>
            </p:cNvPr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Cara </a:t>
              </a: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Muat</a:t>
              </a:r>
              <a:r>
                <a:rPr lang="en-US" sz="9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Turun </a:t>
              </a: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Aplikasi</a:t>
              </a:r>
              <a:r>
                <a:rPr lang="en-US" sz="9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F9BEB7E4-C698-585F-B964-67EC8AA16A24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B94C1D05-9B4D-BECD-6B4D-09014C31BC99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8481D62A-4618-6F6B-6A6C-E1346E05EE14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D576A264-E089-EB14-4428-F0BC9420EDBC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1078DE1C-EA16-6186-A6FB-47B06DF87AE2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 descr="A blue and black sign  Description automatically generated">
            <a:extLst>
              <a:ext uri="{FF2B5EF4-FFF2-40B4-BE49-F238E27FC236}">
                <a16:creationId xmlns:a16="http://schemas.microsoft.com/office/drawing/2014/main" id="{9BAE840B-221E-EB6B-6B18-850FA734D48A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BC6AB332-9F7E-A409-17D7-20A18352EAC7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C1E3A03-E350-316B-E8D5-51A2B1F908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09" y="2616293"/>
            <a:ext cx="3216783" cy="32167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FC702A-7A69-5C11-CC6A-0E9D13D01D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92059" y="3999722"/>
            <a:ext cx="1519371" cy="1519371"/>
          </a:xfrm>
          <a:prstGeom prst="rect">
            <a:avLst/>
          </a:prstGeom>
        </p:spPr>
      </p:pic>
      <p:sp>
        <p:nvSpPr>
          <p:cNvPr id="31" name="Freeform 30">
            <a:extLst>
              <a:ext uri="{FF2B5EF4-FFF2-40B4-BE49-F238E27FC236}">
                <a16:creationId xmlns:a16="http://schemas.microsoft.com/office/drawing/2014/main" id="{DE3E162F-1F4B-7B98-970F-7D9E62E37E45}"/>
              </a:ext>
            </a:extLst>
          </p:cNvPr>
          <p:cNvSpPr/>
          <p:nvPr/>
        </p:nvSpPr>
        <p:spPr>
          <a:xfrm>
            <a:off x="1028696" y="6057900"/>
            <a:ext cx="7200893" cy="648000"/>
          </a:xfrm>
          <a:custGeom>
            <a:avLst/>
            <a:gdLst>
              <a:gd name="connsiteX0" fmla="*/ 0 w 4320000"/>
              <a:gd name="connsiteY0" fmla="*/ 0 h 648000"/>
              <a:gd name="connsiteX1" fmla="*/ 4320000 w 4320000"/>
              <a:gd name="connsiteY1" fmla="*/ 0 h 648000"/>
              <a:gd name="connsiteX2" fmla="*/ 4320000 w 4320000"/>
              <a:gd name="connsiteY2" fmla="*/ 648000 h 648000"/>
              <a:gd name="connsiteX3" fmla="*/ 0 w 4320000"/>
              <a:gd name="connsiteY3" fmla="*/ 648000 h 648000"/>
              <a:gd name="connsiteX4" fmla="*/ 0 w 4320000"/>
              <a:gd name="connsiteY4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000" h="648000">
                <a:moveTo>
                  <a:pt x="0" y="0"/>
                </a:moveTo>
                <a:lnTo>
                  <a:pt x="4320000" y="0"/>
                </a:lnTo>
                <a:lnTo>
                  <a:pt x="4320000" y="648000"/>
                </a:lnTo>
                <a:lnTo>
                  <a:pt x="0" y="648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1377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MY" sz="3600" kern="1200" dirty="0" err="1">
                <a:latin typeface="Poppins" pitchFamily="2" charset="77"/>
                <a:cs typeface="Poppins" pitchFamily="2" charset="77"/>
              </a:rPr>
              <a:t>Untuk</a:t>
            </a:r>
            <a:r>
              <a:rPr lang="en-MY" sz="3600" kern="12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3600" kern="1200" dirty="0" err="1">
                <a:latin typeface="Poppins" pitchFamily="2" charset="77"/>
                <a:cs typeface="Poppins" pitchFamily="2" charset="77"/>
              </a:rPr>
              <a:t>pengguna</a:t>
            </a:r>
            <a:r>
              <a:rPr lang="en-MY" sz="3600" kern="12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3600" b="1" kern="1200" dirty="0">
                <a:latin typeface="Poppins" pitchFamily="2" charset="77"/>
                <a:cs typeface="Poppins" pitchFamily="2" charset="77"/>
              </a:rPr>
              <a:t>Android</a:t>
            </a:r>
            <a:r>
              <a:rPr lang="en-MY" sz="3600" kern="1200" dirty="0">
                <a:latin typeface="Poppins" pitchFamily="2" charset="77"/>
                <a:cs typeface="Poppins" pitchFamily="2" charset="77"/>
              </a:rPr>
              <a:t>:</a:t>
            </a:r>
            <a:endParaRPr lang="en-US" sz="3600" kern="12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815B0D05-920A-A86D-7987-92D6BED76062}"/>
              </a:ext>
            </a:extLst>
          </p:cNvPr>
          <p:cNvSpPr/>
          <p:nvPr/>
        </p:nvSpPr>
        <p:spPr>
          <a:xfrm>
            <a:off x="1040044" y="6955238"/>
            <a:ext cx="7200898" cy="2007431"/>
          </a:xfrm>
          <a:custGeom>
            <a:avLst/>
            <a:gdLst>
              <a:gd name="connsiteX0" fmla="*/ 0 w 4320000"/>
              <a:gd name="connsiteY0" fmla="*/ 0 h 895574"/>
              <a:gd name="connsiteX1" fmla="*/ 4320000 w 4320000"/>
              <a:gd name="connsiteY1" fmla="*/ 0 h 895574"/>
              <a:gd name="connsiteX2" fmla="*/ 4320000 w 4320000"/>
              <a:gd name="connsiteY2" fmla="*/ 895574 h 895574"/>
              <a:gd name="connsiteX3" fmla="*/ 0 w 4320000"/>
              <a:gd name="connsiteY3" fmla="*/ 895574 h 895574"/>
              <a:gd name="connsiteX4" fmla="*/ 0 w 4320000"/>
              <a:gd name="connsiteY4" fmla="*/ 0 h 89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000" h="895574">
                <a:moveTo>
                  <a:pt x="0" y="0"/>
                </a:moveTo>
                <a:lnTo>
                  <a:pt x="4320000" y="0"/>
                </a:lnTo>
                <a:lnTo>
                  <a:pt x="4320000" y="895574"/>
                </a:lnTo>
                <a:lnTo>
                  <a:pt x="0" y="8955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7556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800" kern="1200" dirty="0">
                <a:latin typeface="Poppins" pitchFamily="2" charset="77"/>
                <a:cs typeface="Poppins" pitchFamily="2" charset="77"/>
              </a:rPr>
              <a:t>Layari Google Play Store dan </a:t>
            </a:r>
            <a:r>
              <a:rPr lang="en-MY" sz="2800" kern="1200" dirty="0" err="1">
                <a:latin typeface="Poppins" pitchFamily="2" charset="77"/>
                <a:cs typeface="Poppins" pitchFamily="2" charset="77"/>
              </a:rPr>
              <a:t>cari</a:t>
            </a:r>
            <a:r>
              <a:rPr lang="en-MY" sz="2800" kern="1200" dirty="0">
                <a:latin typeface="Poppins" pitchFamily="2" charset="77"/>
                <a:cs typeface="Poppins" pitchFamily="2" charset="77"/>
              </a:rPr>
              <a:t> "</a:t>
            </a:r>
            <a:r>
              <a:rPr lang="en-MY" sz="2800" kern="1200" dirty="0" err="1">
                <a:latin typeface="Poppins" pitchFamily="2" charset="77"/>
                <a:cs typeface="Poppins" pitchFamily="2" charset="77"/>
              </a:rPr>
              <a:t>PriceCatcher</a:t>
            </a:r>
            <a:r>
              <a:rPr lang="en-MY" sz="2800" kern="1200" dirty="0">
                <a:latin typeface="Poppins" pitchFamily="2" charset="77"/>
                <a:cs typeface="Poppins" pitchFamily="2" charset="77"/>
              </a:rPr>
              <a:t>" .</a:t>
            </a:r>
            <a:endParaRPr lang="en-US" sz="2800" kern="1200" dirty="0">
              <a:latin typeface="Poppins" pitchFamily="2" charset="77"/>
              <a:cs typeface="Poppins" pitchFamily="2" charset="77"/>
            </a:endParaRPr>
          </a:p>
          <a:p>
            <a:pPr marL="0" lvl="0" indent="0" algn="ctr" defTabSz="7556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800" kern="1200" dirty="0" err="1">
                <a:latin typeface="Poppins" pitchFamily="2" charset="77"/>
                <a:cs typeface="Poppins" pitchFamily="2" charset="77"/>
              </a:rPr>
              <a:t>Klik</a:t>
            </a:r>
            <a:r>
              <a:rPr lang="en-MY" sz="2800" kern="1200" dirty="0">
                <a:latin typeface="Poppins" pitchFamily="2" charset="77"/>
                <a:cs typeface="Poppins" pitchFamily="2" charset="77"/>
              </a:rPr>
              <a:t> "Pasang" </a:t>
            </a:r>
            <a:r>
              <a:rPr lang="en-MY" sz="2800" kern="1200" dirty="0" err="1">
                <a:latin typeface="Poppins" pitchFamily="2" charset="77"/>
                <a:cs typeface="Poppins" pitchFamily="2" charset="77"/>
              </a:rPr>
              <a:t>untuk</a:t>
            </a:r>
            <a:r>
              <a:rPr lang="en-MY" sz="2800" kern="12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kern="1200" dirty="0" err="1">
                <a:latin typeface="Poppins" pitchFamily="2" charset="77"/>
                <a:cs typeface="Poppins" pitchFamily="2" charset="77"/>
              </a:rPr>
              <a:t>memuat</a:t>
            </a:r>
            <a:r>
              <a:rPr lang="en-MY" sz="2800" kern="12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kern="1200" dirty="0" err="1">
                <a:latin typeface="Poppins" pitchFamily="2" charset="77"/>
                <a:cs typeface="Poppins" pitchFamily="2" charset="77"/>
              </a:rPr>
              <a:t>turun</a:t>
            </a:r>
            <a:r>
              <a:rPr lang="en-MY" sz="2800" kern="1200" dirty="0">
                <a:latin typeface="Poppins" pitchFamily="2" charset="77"/>
                <a:cs typeface="Poppins" pitchFamily="2" charset="77"/>
              </a:rPr>
              <a:t> dan </a:t>
            </a:r>
            <a:r>
              <a:rPr lang="en-MY" sz="2800" kern="1200" dirty="0" err="1">
                <a:latin typeface="Poppins" pitchFamily="2" charset="77"/>
                <a:cs typeface="Poppins" pitchFamily="2" charset="77"/>
              </a:rPr>
              <a:t>memasang</a:t>
            </a:r>
            <a:r>
              <a:rPr lang="en-MY" sz="2800" kern="12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kern="1200" dirty="0" err="1">
                <a:latin typeface="Poppins" pitchFamily="2" charset="77"/>
                <a:cs typeface="Poppins" pitchFamily="2" charset="77"/>
              </a:rPr>
              <a:t>aplikasi</a:t>
            </a:r>
            <a:r>
              <a:rPr lang="en-MY" sz="2800" kern="1200" dirty="0">
                <a:latin typeface="Poppins" pitchFamily="2" charset="77"/>
                <a:cs typeface="Poppins" pitchFamily="2" charset="77"/>
              </a:rPr>
              <a:t>.</a:t>
            </a:r>
            <a:endParaRPr lang="en-US" sz="2800" kern="12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F46DF806-FCCD-C098-38A3-0BC0C1962C7F}"/>
              </a:ext>
            </a:extLst>
          </p:cNvPr>
          <p:cNvSpPr/>
          <p:nvPr/>
        </p:nvSpPr>
        <p:spPr>
          <a:xfrm>
            <a:off x="10058408" y="6057900"/>
            <a:ext cx="7200893" cy="648000"/>
          </a:xfrm>
          <a:custGeom>
            <a:avLst/>
            <a:gdLst>
              <a:gd name="connsiteX0" fmla="*/ 0 w 4320000"/>
              <a:gd name="connsiteY0" fmla="*/ 0 h 648000"/>
              <a:gd name="connsiteX1" fmla="*/ 4320000 w 4320000"/>
              <a:gd name="connsiteY1" fmla="*/ 0 h 648000"/>
              <a:gd name="connsiteX2" fmla="*/ 4320000 w 4320000"/>
              <a:gd name="connsiteY2" fmla="*/ 648000 h 648000"/>
              <a:gd name="connsiteX3" fmla="*/ 0 w 4320000"/>
              <a:gd name="connsiteY3" fmla="*/ 648000 h 648000"/>
              <a:gd name="connsiteX4" fmla="*/ 0 w 4320000"/>
              <a:gd name="connsiteY4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000" h="648000">
                <a:moveTo>
                  <a:pt x="0" y="0"/>
                </a:moveTo>
                <a:lnTo>
                  <a:pt x="4320000" y="0"/>
                </a:lnTo>
                <a:lnTo>
                  <a:pt x="4320000" y="648000"/>
                </a:lnTo>
                <a:lnTo>
                  <a:pt x="0" y="648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1377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MY" sz="3600" kern="1200" dirty="0" err="1">
                <a:latin typeface="Poppins" pitchFamily="2" charset="77"/>
                <a:cs typeface="Poppins" pitchFamily="2" charset="77"/>
              </a:rPr>
              <a:t>Untuk</a:t>
            </a:r>
            <a:r>
              <a:rPr lang="en-MY" sz="3600" kern="12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3600" kern="1200" dirty="0" err="1">
                <a:latin typeface="Poppins" pitchFamily="2" charset="77"/>
                <a:cs typeface="Poppins" pitchFamily="2" charset="77"/>
              </a:rPr>
              <a:t>pengguna</a:t>
            </a:r>
            <a:r>
              <a:rPr lang="en-MY" sz="3600" kern="12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3600" b="1" kern="1200" dirty="0">
                <a:latin typeface="Poppins" pitchFamily="2" charset="77"/>
                <a:cs typeface="Poppins" pitchFamily="2" charset="77"/>
              </a:rPr>
              <a:t>iOS</a:t>
            </a:r>
            <a:r>
              <a:rPr lang="en-MY" sz="3600" kern="1200" dirty="0">
                <a:latin typeface="Poppins" pitchFamily="2" charset="77"/>
                <a:cs typeface="Poppins" pitchFamily="2" charset="77"/>
              </a:rPr>
              <a:t>:</a:t>
            </a:r>
            <a:endParaRPr lang="en-US" sz="3600" kern="12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F16472A-FDB5-1BBC-2CA1-F2018D482BE3}"/>
              </a:ext>
            </a:extLst>
          </p:cNvPr>
          <p:cNvSpPr/>
          <p:nvPr/>
        </p:nvSpPr>
        <p:spPr>
          <a:xfrm>
            <a:off x="10058408" y="6955238"/>
            <a:ext cx="7200899" cy="2007430"/>
          </a:xfrm>
          <a:custGeom>
            <a:avLst/>
            <a:gdLst>
              <a:gd name="connsiteX0" fmla="*/ 0 w 4320000"/>
              <a:gd name="connsiteY0" fmla="*/ 0 h 895574"/>
              <a:gd name="connsiteX1" fmla="*/ 4320000 w 4320000"/>
              <a:gd name="connsiteY1" fmla="*/ 0 h 895574"/>
              <a:gd name="connsiteX2" fmla="*/ 4320000 w 4320000"/>
              <a:gd name="connsiteY2" fmla="*/ 895574 h 895574"/>
              <a:gd name="connsiteX3" fmla="*/ 0 w 4320000"/>
              <a:gd name="connsiteY3" fmla="*/ 895574 h 895574"/>
              <a:gd name="connsiteX4" fmla="*/ 0 w 4320000"/>
              <a:gd name="connsiteY4" fmla="*/ 0 h 89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000" h="895574">
                <a:moveTo>
                  <a:pt x="0" y="0"/>
                </a:moveTo>
                <a:lnTo>
                  <a:pt x="4320000" y="0"/>
                </a:lnTo>
                <a:lnTo>
                  <a:pt x="4320000" y="895574"/>
                </a:lnTo>
                <a:lnTo>
                  <a:pt x="0" y="8955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7556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800" kern="1200" dirty="0">
                <a:latin typeface="Poppins" pitchFamily="2" charset="77"/>
                <a:cs typeface="Poppins" pitchFamily="2" charset="77"/>
              </a:rPr>
              <a:t>Layari App Store dan </a:t>
            </a:r>
            <a:r>
              <a:rPr lang="en-MY" sz="2800" kern="1200" dirty="0" err="1">
                <a:latin typeface="Poppins" pitchFamily="2" charset="77"/>
                <a:cs typeface="Poppins" pitchFamily="2" charset="77"/>
              </a:rPr>
              <a:t>cari</a:t>
            </a:r>
            <a:r>
              <a:rPr lang="en-MY" sz="2800" kern="1200" dirty="0">
                <a:latin typeface="Poppins" pitchFamily="2" charset="77"/>
                <a:cs typeface="Poppins" pitchFamily="2" charset="77"/>
              </a:rPr>
              <a:t> "</a:t>
            </a:r>
            <a:r>
              <a:rPr lang="en-MY" sz="2800" kern="1200" dirty="0" err="1">
                <a:latin typeface="Poppins" pitchFamily="2" charset="77"/>
                <a:cs typeface="Poppins" pitchFamily="2" charset="77"/>
              </a:rPr>
              <a:t>PriceCatcher</a:t>
            </a:r>
            <a:r>
              <a:rPr lang="en-MY" sz="2800" kern="1200" dirty="0">
                <a:latin typeface="Poppins" pitchFamily="2" charset="77"/>
                <a:cs typeface="Poppins" pitchFamily="2" charset="77"/>
              </a:rPr>
              <a:t>“.</a:t>
            </a:r>
            <a:endParaRPr lang="en-US" sz="2800" kern="1200" dirty="0">
              <a:latin typeface="Poppins" pitchFamily="2" charset="77"/>
              <a:cs typeface="Poppins" pitchFamily="2" charset="77"/>
            </a:endParaRPr>
          </a:p>
          <a:p>
            <a:pPr marL="0" lvl="0" indent="0" algn="ctr" defTabSz="7556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800" kern="1200" dirty="0" err="1">
                <a:latin typeface="Poppins" pitchFamily="2" charset="77"/>
                <a:cs typeface="Poppins" pitchFamily="2" charset="77"/>
              </a:rPr>
              <a:t>Klik</a:t>
            </a:r>
            <a:r>
              <a:rPr lang="en-MY" sz="2800" kern="1200" dirty="0">
                <a:latin typeface="Poppins" pitchFamily="2" charset="77"/>
                <a:cs typeface="Poppins" pitchFamily="2" charset="77"/>
              </a:rPr>
              <a:t> "Get" </a:t>
            </a:r>
            <a:r>
              <a:rPr lang="en-MY" sz="2800" kern="1200" dirty="0" err="1">
                <a:latin typeface="Poppins" pitchFamily="2" charset="77"/>
                <a:cs typeface="Poppins" pitchFamily="2" charset="77"/>
              </a:rPr>
              <a:t>untuk</a:t>
            </a:r>
            <a:r>
              <a:rPr lang="en-MY" sz="2800" kern="12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kern="1200" dirty="0" err="1">
                <a:latin typeface="Poppins" pitchFamily="2" charset="77"/>
                <a:cs typeface="Poppins" pitchFamily="2" charset="77"/>
              </a:rPr>
              <a:t>memuat</a:t>
            </a:r>
            <a:r>
              <a:rPr lang="en-MY" sz="2800" kern="12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kern="1200" dirty="0" err="1">
                <a:latin typeface="Poppins" pitchFamily="2" charset="77"/>
                <a:cs typeface="Poppins" pitchFamily="2" charset="77"/>
              </a:rPr>
              <a:t>turun</a:t>
            </a:r>
            <a:r>
              <a:rPr lang="en-MY" sz="2800" kern="1200" dirty="0">
                <a:latin typeface="Poppins" pitchFamily="2" charset="77"/>
                <a:cs typeface="Poppins" pitchFamily="2" charset="77"/>
              </a:rPr>
              <a:t> dan </a:t>
            </a:r>
            <a:r>
              <a:rPr lang="en-MY" sz="2800" kern="1200" dirty="0" err="1">
                <a:latin typeface="Poppins" pitchFamily="2" charset="77"/>
                <a:cs typeface="Poppins" pitchFamily="2" charset="77"/>
              </a:rPr>
              <a:t>memasang</a:t>
            </a:r>
            <a:r>
              <a:rPr lang="en-MY" sz="2800" kern="1200" dirty="0">
                <a:latin typeface="Poppins" pitchFamily="2" charset="77"/>
                <a:cs typeface="Poppins" pitchFamily="2" charset="77"/>
              </a:rPr>
              <a:t> </a:t>
            </a:r>
            <a:r>
              <a:rPr lang="en-MY" sz="2800" kern="1200" dirty="0" err="1">
                <a:latin typeface="Poppins" pitchFamily="2" charset="77"/>
                <a:cs typeface="Poppins" pitchFamily="2" charset="77"/>
              </a:rPr>
              <a:t>aplikasi</a:t>
            </a:r>
            <a:r>
              <a:rPr lang="en-MY" sz="2800" kern="1200" dirty="0">
                <a:latin typeface="Poppins" pitchFamily="2" charset="77"/>
                <a:cs typeface="Poppins" pitchFamily="2" charset="77"/>
              </a:rPr>
              <a:t>.</a:t>
            </a:r>
            <a:endParaRPr lang="en-US" sz="2800" kern="1200" dirty="0"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25BD146-6985-CAD2-C8E4-D4E910430196}"/>
              </a:ext>
            </a:extLst>
          </p:cNvPr>
          <p:cNvCxnSpPr>
            <a:cxnSpLocks/>
          </p:cNvCxnSpPr>
          <p:nvPr/>
        </p:nvCxnSpPr>
        <p:spPr>
          <a:xfrm>
            <a:off x="9143999" y="5833076"/>
            <a:ext cx="0" cy="31204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D4EADD4-8283-2F92-F756-83AC422D9002}"/>
              </a:ext>
            </a:extLst>
          </p:cNvPr>
          <p:cNvCxnSpPr>
            <a:cxnSpLocks/>
          </p:cNvCxnSpPr>
          <p:nvPr/>
        </p:nvCxnSpPr>
        <p:spPr>
          <a:xfrm>
            <a:off x="5715000" y="4762500"/>
            <a:ext cx="18206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EE1D62F-1DEC-53D0-90A2-B9B6B69E6270}"/>
              </a:ext>
            </a:extLst>
          </p:cNvPr>
          <p:cNvCxnSpPr>
            <a:cxnSpLocks/>
          </p:cNvCxnSpPr>
          <p:nvPr/>
        </p:nvCxnSpPr>
        <p:spPr>
          <a:xfrm>
            <a:off x="10752392" y="4794115"/>
            <a:ext cx="18206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07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E3CD1-C716-77F0-E93D-CF54E18C7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D8DA5A51-7E64-348D-FCFF-62FD20D28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70655" y="1485900"/>
            <a:ext cx="3581400" cy="775667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9ED9CD5C-365F-BFA9-4BC9-D3A934C03F4E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2D82B76-3167-192B-8511-BE7262324D42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546FF862-AE55-54F6-61BE-E3D2374AED8E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E1FE5C4-B9CC-1E17-E88F-E81BEF6B443B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5AD7CA38-2D3D-C0BB-4F2D-545CE472E68C}"/>
              </a:ext>
            </a:extLst>
          </p:cNvPr>
          <p:cNvSpPr/>
          <p:nvPr/>
        </p:nvSpPr>
        <p:spPr>
          <a:xfrm flipV="1">
            <a:off x="9906000" y="2104556"/>
            <a:ext cx="2057400" cy="379845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E96F106D-940A-125C-51AB-D3FEA574E692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750981D-F6FE-CD48-195A-5A9E93B0C40A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2F7C3E6-6EB5-8501-FF5A-4C4D60F1BBF1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0A50CF59-A06A-C823-120F-1A890023B7C1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2ECFB89C-2149-2563-7901-B5829DC44A77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AC93388C-8D9D-DBFF-032C-980B2217D8A5}"/>
              </a:ext>
            </a:extLst>
          </p:cNvPr>
          <p:cNvSpPr txBox="1"/>
          <p:nvPr/>
        </p:nvSpPr>
        <p:spPr>
          <a:xfrm>
            <a:off x="1030496" y="1485899"/>
            <a:ext cx="9942304" cy="2796635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MY" sz="3600" b="1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PERANTI iOS</a:t>
            </a:r>
          </a:p>
          <a:p>
            <a:pPr marL="514350" indent="-514350" algn="l">
              <a:lnSpc>
                <a:spcPct val="150000"/>
              </a:lnSpc>
              <a:buAutoNum type="arabicParenR"/>
            </a:pP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Buka AppStore         dan buat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carian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“Price Catcher”.</a:t>
            </a:r>
          </a:p>
          <a:p>
            <a:pPr marL="514350" indent="-514350" algn="l">
              <a:lnSpc>
                <a:spcPct val="150000"/>
              </a:lnSpc>
              <a:buAutoNum type="arabicParenR"/>
            </a:pP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Pilih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“Price Catcher” di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dalam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carian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2178C165-8675-B3B5-B1BF-DAB891059061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FCF92F39-CB4A-8E4D-994C-A459AD2B085E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6452902C-08B9-D4CC-D0A0-AD751D8D58F2}"/>
              </a:ext>
            </a:extLst>
          </p:cNvPr>
          <p:cNvGrpSpPr/>
          <p:nvPr/>
        </p:nvGrpSpPr>
        <p:grpSpPr>
          <a:xfrm>
            <a:off x="11970655" y="1941658"/>
            <a:ext cx="1371600" cy="308294"/>
            <a:chOff x="0" y="0"/>
            <a:chExt cx="647785" cy="16776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9AAAD5B4-B87E-DCE1-66B2-DE731E62ECB0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6E21DC19-4118-B6CA-7085-85BB375D269D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15691284-24B6-A505-ED6F-6FBDE09EAF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95805"/>
            <a:ext cx="685495" cy="68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47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3CE9B-B3F9-9815-39CB-E9794F155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2A21888F-616A-F631-9E9A-C751453C4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63400" y="1485900"/>
            <a:ext cx="3581400" cy="775667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F384ED1D-B4E7-BFE4-BDFE-407C56ED600F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C9F31E4-103D-5D60-27AF-5D88B34BA46B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089AB2D0-0C17-DACC-A8DA-5FFDD2DB779B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92F83AE-CF25-66F8-551B-9DBC967A6727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D8398C6E-A47B-11FF-4704-5F9095FC23C5}"/>
              </a:ext>
            </a:extLst>
          </p:cNvPr>
          <p:cNvSpPr/>
          <p:nvPr/>
        </p:nvSpPr>
        <p:spPr>
          <a:xfrm>
            <a:off x="5562600" y="2171699"/>
            <a:ext cx="8980170" cy="4015836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AA81EB51-9FF8-1A57-9533-B2C4E9379A57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E255441-85C4-4555-CB96-1ADD4A1B4100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A6A92A4-F21C-F6DD-EBB9-9D03B11D96FC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BEEFC348-0B45-C13F-F96A-A018461E213E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144D078A-2B87-2176-5234-D5A6A70244BF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818B12F1-2E7D-544B-E06B-232F2FA7620B}"/>
              </a:ext>
            </a:extLst>
          </p:cNvPr>
          <p:cNvSpPr txBox="1"/>
          <p:nvPr/>
        </p:nvSpPr>
        <p:spPr>
          <a:xfrm>
            <a:off x="1030496" y="1485900"/>
            <a:ext cx="9342860" cy="211435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 algn="l">
              <a:lnSpc>
                <a:spcPct val="150000"/>
              </a:lnSpc>
              <a:buAutoNum type="arabicParenR" startAt="3"/>
            </a:pP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Tekan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butang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“Get”.</a:t>
            </a: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D41AF275-FCDC-5B93-F449-F387909A72A3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9C3ABA11-47F7-62B9-2529-15DD1A291DF7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63CFFC9D-7D1C-10B6-F94D-DF74C662F15F}"/>
              </a:ext>
            </a:extLst>
          </p:cNvPr>
          <p:cNvGrpSpPr/>
          <p:nvPr/>
        </p:nvGrpSpPr>
        <p:grpSpPr>
          <a:xfrm>
            <a:off x="14548485" y="5912787"/>
            <a:ext cx="990600" cy="533400"/>
            <a:chOff x="0" y="0"/>
            <a:chExt cx="647785" cy="16776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E18E99A-1230-CCD0-AED0-495964F5F5CC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0DE2FA82-CA81-0B48-9C0F-C30F1F8E7BBC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21693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F2DF9-E84A-BDAA-52E3-E761C1589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E04EA031-95A0-0247-BE84-A3DC3FE3E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63400" y="1505979"/>
            <a:ext cx="3581400" cy="775667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1A266875-7207-E207-F6E0-775880B636C7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4A24098-8E44-F84B-F7C4-CE3CEF6E5425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A357D45E-4457-65E4-339D-02740F1022C5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7378B26-CD2C-4FA7-704F-EFFE27490193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B92A143B-A6D0-99A8-52B5-62EA5A2B4A6F}"/>
              </a:ext>
            </a:extLst>
          </p:cNvPr>
          <p:cNvSpPr/>
          <p:nvPr/>
        </p:nvSpPr>
        <p:spPr>
          <a:xfrm>
            <a:off x="9677400" y="2546554"/>
            <a:ext cx="3352800" cy="533399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2E09D007-83CB-3209-5FFC-DE7AD953C7BA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4B40919-F8DA-4435-43F9-752E17EF1900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DF002DE3-A730-FD6B-5046-CF09B9A8381C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CD1466C8-30FB-606A-29FB-144674F45160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4AC926D6-73A8-B8F3-E06E-0BE1DE92F669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5541AA7C-7754-325E-D937-A9E5823A367A}"/>
              </a:ext>
            </a:extLst>
          </p:cNvPr>
          <p:cNvSpPr txBox="1"/>
          <p:nvPr/>
        </p:nvSpPr>
        <p:spPr>
          <a:xfrm>
            <a:off x="1020340" y="1505142"/>
            <a:ext cx="9952460" cy="226675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 algn="l">
              <a:lnSpc>
                <a:spcPct val="150000"/>
              </a:lnSpc>
              <a:buAutoNum type="arabicParenR" startAt="4"/>
            </a:pP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Tekan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butang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“Get”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sekali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lagi.</a:t>
            </a:r>
          </a:p>
          <a:p>
            <a:pPr marL="514350" indent="-514350" algn="l">
              <a:lnSpc>
                <a:spcPct val="150000"/>
              </a:lnSpc>
              <a:buAutoNum type="arabicParenR" startAt="4"/>
            </a:pP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Aplilkasi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Price Catcher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akan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terpapar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HomeScreen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telefon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anda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ct val="150000"/>
              </a:lnSpc>
            </a:pPr>
            <a:endParaRPr lang="en-MY" sz="2999" spc="26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6FF88508-5988-27CB-C318-E37393D63167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E40F28F1-3410-8BCE-7507-B950D2428863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C48A9228-1593-613D-CC16-C8DFEE326740}"/>
              </a:ext>
            </a:extLst>
          </p:cNvPr>
          <p:cNvGrpSpPr/>
          <p:nvPr/>
        </p:nvGrpSpPr>
        <p:grpSpPr>
          <a:xfrm>
            <a:off x="13030200" y="2857500"/>
            <a:ext cx="990600" cy="533400"/>
            <a:chOff x="0" y="0"/>
            <a:chExt cx="647785" cy="16776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3688C839-5A1C-D49B-781B-FEB6BC52F840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BA4C2097-D2F6-D55C-0030-815F5ABA0109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95068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AF345-E00A-6596-F8E5-B809225E1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C95F990-E742-4874-512B-E19324A471EF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0D57473-E139-930C-0208-8EADFD15CAF0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25213C04-22AB-1D0E-6D39-C3C8A82EACF7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2618008-314F-ACFD-F158-AB80DA7445C3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018DC7A7-0E3C-D574-5139-6590115186B6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A5025C9E-B9F6-708B-F49B-66D9E680C293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7E4F030C-6BA2-74C1-49F6-3D9074325F95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6B44D314-EB58-EE9A-CF63-711D9611BCA8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DFF3B769-46B1-2726-B9E6-9C1FC5850E0D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710980D1-40E6-63A8-53E8-CD748505885C}"/>
              </a:ext>
            </a:extLst>
          </p:cNvPr>
          <p:cNvSpPr txBox="1"/>
          <p:nvPr/>
        </p:nvSpPr>
        <p:spPr>
          <a:xfrm>
            <a:off x="1030496" y="1485899"/>
            <a:ext cx="9942304" cy="365760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MY" sz="3600" b="1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PERANTI ANDROID</a:t>
            </a:r>
          </a:p>
          <a:p>
            <a:pPr marL="514350" indent="-514350" algn="l">
              <a:lnSpc>
                <a:spcPct val="150000"/>
              </a:lnSpc>
              <a:buAutoNum type="arabicParenR"/>
            </a:pP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Buka AppStore         dan buat </a:t>
            </a:r>
            <a:r>
              <a:rPr lang="en-MY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carian</a:t>
            </a:r>
            <a:r>
              <a:rPr lang="en-MY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“Price Catcher”.</a:t>
            </a:r>
          </a:p>
          <a:p>
            <a:pPr marL="514350" indent="-514350" algn="l">
              <a:lnSpc>
                <a:spcPct val="150000"/>
              </a:lnSpc>
              <a:buAutoNum type="arabicParenR"/>
            </a:pP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Tekan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butang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“Install”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untuk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aplikasi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PriceCatcher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dalam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hasil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carian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34D3BA2F-6143-ACA1-FA74-005297A96B8A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3A9F7084-73BD-3369-9DE7-A4D344BD4301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71E437-AA04-56B8-C7AF-1ECFB75AFD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6842" y="2368942"/>
            <a:ext cx="564758" cy="5647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B4B948-9B38-85DA-E651-E3195C23DE6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4211"/>
          <a:stretch/>
        </p:blipFill>
        <p:spPr>
          <a:xfrm>
            <a:off x="11887200" y="1488391"/>
            <a:ext cx="3645166" cy="777521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8" name="Group 18">
            <a:extLst>
              <a:ext uri="{FF2B5EF4-FFF2-40B4-BE49-F238E27FC236}">
                <a16:creationId xmlns:a16="http://schemas.microsoft.com/office/drawing/2014/main" id="{EE898DAB-0E4B-87AC-D10D-C2451AE68C4C}"/>
              </a:ext>
            </a:extLst>
          </p:cNvPr>
          <p:cNvGrpSpPr/>
          <p:nvPr/>
        </p:nvGrpSpPr>
        <p:grpSpPr>
          <a:xfrm>
            <a:off x="14554200" y="4914900"/>
            <a:ext cx="899160" cy="685800"/>
            <a:chOff x="-59980" y="0"/>
            <a:chExt cx="707765" cy="16776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3B4F255F-2411-904E-F4EE-7A4C7259B9C9}"/>
                </a:ext>
              </a:extLst>
            </p:cNvPr>
            <p:cNvSpPr/>
            <p:nvPr/>
          </p:nvSpPr>
          <p:spPr>
            <a:xfrm>
              <a:off x="-59980" y="0"/>
              <a:ext cx="70776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3E6B8D91-512D-711A-D940-D44360579383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34F6790E-9989-1583-0F86-8B68764B8C85}"/>
              </a:ext>
            </a:extLst>
          </p:cNvPr>
          <p:cNvSpPr/>
          <p:nvPr/>
        </p:nvSpPr>
        <p:spPr>
          <a:xfrm>
            <a:off x="9144000" y="3489865"/>
            <a:ext cx="5407394" cy="1806035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718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19174" y="820821"/>
            <a:ext cx="16230600" cy="1982724"/>
            <a:chOff x="0" y="0"/>
            <a:chExt cx="21640800" cy="2643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8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Cara </a:t>
              </a:r>
              <a:r>
                <a:rPr lang="en-US" sz="8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Menggunakan</a:t>
              </a:r>
              <a:r>
                <a:rPr lang="en-US" sz="8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8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Aplikasi</a:t>
              </a:r>
              <a:endParaRPr lang="en-US" sz="80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6" name="Freeform 26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95E546AE-06D2-CC18-3342-E67F9574B9F1}"/>
              </a:ext>
            </a:extLst>
          </p:cNvPr>
          <p:cNvSpPr txBox="1"/>
          <p:nvPr/>
        </p:nvSpPr>
        <p:spPr>
          <a:xfrm>
            <a:off x="1028699" y="3130225"/>
            <a:ext cx="16230601" cy="578832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dirty="0">
                <a:latin typeface="Poppins" panose="00000500000000000000" pitchFamily="2" charset="0"/>
                <a:cs typeface="Poppins" panose="00000500000000000000" pitchFamily="2" charset="0"/>
              </a:rPr>
              <a:t>Buka aplikasi PriceCatcher yang telah dipasang.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dirty="0">
                <a:latin typeface="Poppins" panose="00000500000000000000" pitchFamily="2" charset="0"/>
                <a:cs typeface="Poppins" panose="00000500000000000000" pitchFamily="2" charset="0"/>
              </a:rPr>
              <a:t>Pilih kategori barangan yang ingin dicari.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dirty="0">
                <a:latin typeface="Poppins" panose="00000500000000000000" pitchFamily="2" charset="0"/>
                <a:cs typeface="Poppins" panose="00000500000000000000" pitchFamily="2" charset="0"/>
              </a:rPr>
              <a:t>Masukkan lokasi atau benarkan aplikasi mengakses lokasi semasa anda.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dirty="0">
                <a:latin typeface="Poppins" panose="00000500000000000000" pitchFamily="2" charset="0"/>
                <a:cs typeface="Poppins" panose="00000500000000000000" pitchFamily="2" charset="0"/>
              </a:rPr>
              <a:t>Bandingkan harga barangan di pelbagai premis yang dipaparkan.</a:t>
            </a:r>
            <a:endParaRPr lang="en-MY" sz="4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EE3567-5A39-7834-E04C-EB48BD0786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0285">
            <a:off x="14939860" y="5939391"/>
            <a:ext cx="3065677" cy="30656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411</Words>
  <Application>Microsoft Macintosh PowerPoint</Application>
  <PresentationFormat>Custom</PresentationFormat>
  <Paragraphs>59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League Spartan</vt:lpstr>
      <vt:lpstr>Poppins</vt:lpstr>
      <vt:lpstr>Calibri</vt:lpstr>
      <vt:lpstr>Poppins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 MADANI V2.1.pptx</dc:title>
  <cp:lastModifiedBy>syamil nashir</cp:lastModifiedBy>
  <cp:revision>26</cp:revision>
  <dcterms:created xsi:type="dcterms:W3CDTF">2006-08-16T00:00:00Z</dcterms:created>
  <dcterms:modified xsi:type="dcterms:W3CDTF">2025-04-22T02:52:00Z</dcterms:modified>
  <dc:identifier>DAGe2nMcNhU</dc:identifier>
</cp:coreProperties>
</file>