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96" r:id="rId5"/>
    <p:sldId id="306" r:id="rId6"/>
    <p:sldId id="307" r:id="rId7"/>
    <p:sldId id="309" r:id="rId8"/>
    <p:sldId id="308" r:id="rId9"/>
    <p:sldId id="310" r:id="rId10"/>
    <p:sldId id="293" r:id="rId11"/>
    <p:sldId id="260" r:id="rId12"/>
    <p:sldId id="262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297" r:id="rId21"/>
    <p:sldId id="274" r:id="rId22"/>
    <p:sldId id="298" r:id="rId23"/>
    <p:sldId id="272" r:id="rId24"/>
    <p:sldId id="273" r:id="rId25"/>
  </p:sldIdLst>
  <p:sldSz cx="18288000" cy="10287000"/>
  <p:notesSz cx="6858000" cy="9144000"/>
  <p:embeddedFontLst>
    <p:embeddedFont>
      <p:font typeface="League Spartan" pitchFamily="2" charset="77"/>
      <p:regular r:id="rId26"/>
      <p:bold r:id="rId27"/>
    </p:embeddedFont>
    <p:embeddedFont>
      <p:font typeface="Montserrat" pitchFamily="2" charset="77"/>
      <p:regular r:id="rId28"/>
      <p:bold r:id="rId29"/>
      <p:italic r:id="rId30"/>
      <p:boldItalic r:id="rId31"/>
    </p:embeddedFont>
    <p:embeddedFont>
      <p:font typeface="Poppins" pitchFamily="2" charset="77"/>
      <p:regular r:id="rId32"/>
      <p:bold r:id="rId33"/>
      <p:italic r:id="rId34"/>
      <p:boldItalic r:id="rId35"/>
    </p:embeddedFont>
    <p:embeddedFont>
      <p:font typeface="Poppins Light" panose="020B0604020202020204" pitchFamily="34" charset="0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4" autoAdjust="0"/>
    <p:restoredTop sz="94637" autoAdjust="0"/>
  </p:normalViewPr>
  <p:slideViewPr>
    <p:cSldViewPr>
      <p:cViewPr varScale="1">
        <p:scale>
          <a:sx n="66" d="100"/>
          <a:sy n="66" d="100"/>
        </p:scale>
        <p:origin x="10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yfuturejobs.gov.my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myfuturejobs.gov.my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mployers.myfuturejobs.gov.my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myfuturejobs.gov.my/bm/karnival-kerjaya-lebih/" TargetMode="External"/><Relationship Id="rId3" Type="http://schemas.openxmlformats.org/officeDocument/2006/relationships/image" Target="../media/image39.png"/><Relationship Id="rId7" Type="http://schemas.openxmlformats.org/officeDocument/2006/relationships/image" Target="../media/image1.png"/><Relationship Id="rId12" Type="http://schemas.openxmlformats.org/officeDocument/2006/relationships/image" Target="../media/image43.svg"/><Relationship Id="rId2" Type="http://schemas.openxmlformats.org/officeDocument/2006/relationships/hyperlink" Target="https://myfuturejobs.gov.m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6.png"/><Relationship Id="rId4" Type="http://schemas.openxmlformats.org/officeDocument/2006/relationships/image" Target="../media/image40.svg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padu.gov.m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" y="9501474"/>
            <a:ext cx="18283238" cy="96012"/>
            <a:chOff x="0" y="0"/>
            <a:chExt cx="24377650" cy="1280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7650" cy="128016"/>
            </a:xfrm>
            <a:custGeom>
              <a:avLst/>
              <a:gdLst/>
              <a:ahLst/>
              <a:cxnLst/>
              <a:rect l="l" t="t" r="r" b="b"/>
              <a:pathLst>
                <a:path w="24377650" h="128016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utoShape 10"/>
          <p:cNvSpPr/>
          <p:nvPr/>
        </p:nvSpPr>
        <p:spPr>
          <a:xfrm>
            <a:off x="1028700" y="651986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-19050"/>
            <a:ext cx="5348094" cy="2989901"/>
          </a:xfrm>
          <a:custGeom>
            <a:avLst/>
            <a:gdLst/>
            <a:ahLst/>
            <a:cxnLst/>
            <a:rect l="l" t="t" r="r" b="b"/>
            <a:pathLst>
              <a:path w="5348094" h="2989901">
                <a:moveTo>
                  <a:pt x="0" y="0"/>
                </a:moveTo>
                <a:lnTo>
                  <a:pt x="5348094" y="0"/>
                </a:lnTo>
                <a:lnTo>
                  <a:pt x="5348094" y="2989901"/>
                </a:lnTo>
                <a:lnTo>
                  <a:pt x="0" y="2989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026341" y="1353961"/>
            <a:ext cx="16230600" cy="5165902"/>
            <a:chOff x="0" y="0"/>
            <a:chExt cx="21640800" cy="68878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40800" cy="6887869"/>
            </a:xfrm>
            <a:custGeom>
              <a:avLst/>
              <a:gdLst/>
              <a:ahLst/>
              <a:cxnLst/>
              <a:rect l="l" t="t" r="r" b="b"/>
              <a:pathLst>
                <a:path w="21640800" h="6887869">
                  <a:moveTo>
                    <a:pt x="0" y="0"/>
                  </a:moveTo>
                  <a:lnTo>
                    <a:pt x="21640800" y="0"/>
                  </a:lnTo>
                  <a:lnTo>
                    <a:pt x="21640800" y="6887869"/>
                  </a:lnTo>
                  <a:lnTo>
                    <a:pt x="0" y="68878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61925"/>
              <a:ext cx="21640800" cy="704979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7688"/>
                </a:lnSpc>
              </a:pPr>
              <a:r>
                <a:rPr lang="en-US" sz="11100" spc="48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MYFutureJobs</a:t>
              </a:r>
              <a:endParaRPr lang="en-US" sz="11100" spc="48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7037896"/>
            <a:ext cx="16230600" cy="1194892"/>
            <a:chOff x="0" y="0"/>
            <a:chExt cx="21640800" cy="15931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640800" cy="1593190"/>
            </a:xfrm>
            <a:custGeom>
              <a:avLst/>
              <a:gdLst/>
              <a:ahLst/>
              <a:cxnLst/>
              <a:rect l="l" t="t" r="r" b="b"/>
              <a:pathLst>
                <a:path w="21640800" h="1593190">
                  <a:moveTo>
                    <a:pt x="0" y="0"/>
                  </a:moveTo>
                  <a:lnTo>
                    <a:pt x="21640800" y="0"/>
                  </a:lnTo>
                  <a:lnTo>
                    <a:pt x="21640800" y="1593190"/>
                  </a:lnTo>
                  <a:lnTo>
                    <a:pt x="0" y="1593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525"/>
              <a:ext cx="21640800" cy="15836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184"/>
                </a:lnSpc>
              </a:pPr>
              <a:r>
                <a:rPr lang="en-US" sz="4800" spc="270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NADI X INISIATIF KERAJAAN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9" name="Freeform 19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3854334" y="6258830"/>
            <a:ext cx="4451541" cy="3260106"/>
          </a:xfrm>
          <a:custGeom>
            <a:avLst/>
            <a:gdLst/>
            <a:ahLst/>
            <a:cxnLst/>
            <a:rect l="l" t="t" r="r" b="b"/>
            <a:pathLst>
              <a:path w="4451541" h="3260106">
                <a:moveTo>
                  <a:pt x="0" y="0"/>
                </a:moveTo>
                <a:lnTo>
                  <a:pt x="4451542" y="0"/>
                </a:lnTo>
                <a:lnTo>
                  <a:pt x="4451542" y="3260106"/>
                </a:lnTo>
                <a:lnTo>
                  <a:pt x="0" y="32601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50810" t="-2416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21D52-798B-97B6-2CF7-ADDD8E2E0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5EB519F-6D66-E472-2D79-BD44D2041ED8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D0613D8-B172-5A98-23CC-C813C6A96D58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9990421-C16E-0798-52A7-D70F49767A3C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B75FC29-DF10-4BCA-5EDE-4CACBC0D3594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47B2534B-7883-9DF5-45CA-3D3524B7EB0D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2C414B4-AA07-0FC5-81BC-3D9B38CE3EAD}"/>
              </a:ext>
            </a:extLst>
          </p:cNvPr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39EC83-5BE0-C80D-6896-C38B2390CB1B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E92FF3E-3CD7-436A-CDCB-90CA32F1599C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Bayaran</a:t>
              </a: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Insentif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F9BEB7E4-C698-585F-B964-67EC8AA16A24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94C1D05-9B4D-BECD-6B4D-09014C31BC99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481D62A-4618-6F6B-6A6C-E1346E05EE14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D576A264-E089-EB14-4428-F0BC9420EDBC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1078DE1C-EA16-6186-A6FB-47B06DF87AE2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 descr="A blue and black sign  Description automatically generated">
            <a:extLst>
              <a:ext uri="{FF2B5EF4-FFF2-40B4-BE49-F238E27FC236}">
                <a16:creationId xmlns:a16="http://schemas.microsoft.com/office/drawing/2014/main" id="{9BAE840B-221E-EB6B-6B18-850FA734D48A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BC6AB332-9F7E-A409-17D7-20A18352EAC7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F83154-C275-4367-2F6D-FE8B4BBCFEED}"/>
              </a:ext>
            </a:extLst>
          </p:cNvPr>
          <p:cNvSpPr txBox="1"/>
          <p:nvPr/>
        </p:nvSpPr>
        <p:spPr>
          <a:xfrm>
            <a:off x="1028698" y="2973989"/>
            <a:ext cx="16230600" cy="5671835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Program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PenjanaKerjaya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menyediakan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bantuan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kewangan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kepada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majikan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mengambil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pekerja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tempatan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Insentif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ini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berbeza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mengikut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kategori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pekerja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diambil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contohnya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Lepasan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Sekolah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Graduan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RM600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sebulan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tempoh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maksimum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6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bulan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Berumur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40 Tahun Ke Atas dan OKU: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RM1,000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sebulan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tempoh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maksimum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6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bulan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Insentif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dibayar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bulanan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hingga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maksimum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6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bulan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bergantung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pada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kategori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pekerja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46C6EE-8CAB-F552-D6C3-211516D3C9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14942396" y="7193384"/>
            <a:ext cx="2166079" cy="21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7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8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Cara </a:t>
              </a:r>
              <a:r>
                <a:rPr lang="en-US" sz="8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Memohon</a:t>
              </a:r>
              <a:r>
                <a:rPr lang="en-US" sz="8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(</a:t>
              </a:r>
              <a:r>
                <a:rPr lang="en-US" sz="8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Pencari</a:t>
              </a:r>
              <a:r>
                <a:rPr lang="en-US" sz="8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8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Kerja</a:t>
              </a:r>
              <a:r>
                <a:rPr lang="en-US" sz="8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)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95E546AE-06D2-CC18-3342-E67F9574B9F1}"/>
              </a:ext>
            </a:extLst>
          </p:cNvPr>
          <p:cNvSpPr txBox="1"/>
          <p:nvPr/>
        </p:nvSpPr>
        <p:spPr>
          <a:xfrm>
            <a:off x="1028699" y="3130226"/>
            <a:ext cx="16230601" cy="499298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3200" b="1" dirty="0" err="1">
                <a:latin typeface="Poppins" panose="00000500000000000000" pitchFamily="2" charset="0"/>
                <a:cs typeface="Poppins" panose="00000500000000000000" pitchFamily="2" charset="0"/>
              </a:rPr>
              <a:t>Pendaftaran</a:t>
            </a:r>
            <a:r>
              <a:rPr lang="en-MY" sz="3200" b="1" dirty="0"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Layari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  <a:hlinkClick r:id="rId6"/>
              </a:rPr>
              <a:t>www.myfuturejobs.gov.my/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‘Jobseeker Sign In’, dan daftar untuk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pengguna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kali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pertama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3200" b="1" dirty="0">
                <a:latin typeface="Poppins" panose="00000500000000000000" pitchFamily="2" charset="0"/>
                <a:cs typeface="Poppins" panose="00000500000000000000" pitchFamily="2" charset="0"/>
              </a:rPr>
              <a:t>Log Masuk: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Guna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nombor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kad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pengenalan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dan kata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laluan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untuk log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masuk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3200" b="1" dirty="0" err="1">
                <a:latin typeface="Poppins" panose="00000500000000000000" pitchFamily="2" charset="0"/>
                <a:cs typeface="Poppins" panose="00000500000000000000" pitchFamily="2" charset="0"/>
              </a:rPr>
              <a:t>Kemaskini</a:t>
            </a:r>
            <a:r>
              <a:rPr lang="en-MY" sz="32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b="1" dirty="0" err="1">
                <a:latin typeface="Poppins" panose="00000500000000000000" pitchFamily="2" charset="0"/>
                <a:cs typeface="Poppins" panose="00000500000000000000" pitchFamily="2" charset="0"/>
              </a:rPr>
              <a:t>Profil</a:t>
            </a:r>
            <a:r>
              <a:rPr lang="en-MY" sz="3200" b="1" dirty="0"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Isi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akademik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pengalaman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kerja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, dan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kemahiran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3200" b="1" dirty="0">
                <a:latin typeface="Poppins" panose="00000500000000000000" pitchFamily="2" charset="0"/>
                <a:cs typeface="Poppins" panose="00000500000000000000" pitchFamily="2" charset="0"/>
              </a:rPr>
              <a:t>Cari &amp; Mohon </a:t>
            </a:r>
            <a:r>
              <a:rPr lang="en-MY" sz="3200" b="1" dirty="0" err="1">
                <a:latin typeface="Poppins" panose="00000500000000000000" pitchFamily="2" charset="0"/>
                <a:cs typeface="Poppins" panose="00000500000000000000" pitchFamily="2" charset="0"/>
              </a:rPr>
              <a:t>Pekerjaan</a:t>
            </a:r>
            <a:r>
              <a:rPr lang="en-MY" sz="3200" b="1" dirty="0"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Cari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kerja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mengikut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kategori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lokasi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industri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, dan ikut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arahan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memohon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MY" sz="24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EC9245-2912-F126-E3B1-9916124C76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538">
            <a:off x="14738317" y="5074092"/>
            <a:ext cx="4070415" cy="40704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9B9AA4A4-1166-1651-BDAA-D4FE2BEBC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4542" y="2669100"/>
            <a:ext cx="12358917" cy="64368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12B360E4-2F5B-27FB-85BC-4C4B7B3AC669}"/>
              </a:ext>
            </a:extLst>
          </p:cNvPr>
          <p:cNvSpPr/>
          <p:nvPr/>
        </p:nvSpPr>
        <p:spPr>
          <a:xfrm>
            <a:off x="6324600" y="2095500"/>
            <a:ext cx="6151880" cy="914400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ED80CFBF-05E3-C022-D36E-C8F46A252C65}"/>
              </a:ext>
            </a:extLst>
          </p:cNvPr>
          <p:cNvGrpSpPr/>
          <p:nvPr/>
        </p:nvGrpSpPr>
        <p:grpSpPr>
          <a:xfrm>
            <a:off x="12476480" y="2781300"/>
            <a:ext cx="1468120" cy="447484"/>
            <a:chOff x="0" y="0"/>
            <a:chExt cx="647785" cy="167761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1A6EFF6F-A251-7C26-3130-0D36C45BCFE4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04D2ED2C-5056-1A79-37EA-C352D5365D1E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EF94FE13-A234-0439-70EF-2B0101E5C579}"/>
              </a:ext>
            </a:extLst>
          </p:cNvPr>
          <p:cNvSpPr txBox="1"/>
          <p:nvPr/>
        </p:nvSpPr>
        <p:spPr>
          <a:xfrm>
            <a:off x="1028699" y="1014413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30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Layari</a:t>
            </a:r>
            <a:r>
              <a:rPr lang="en-US" sz="30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  <a:hlinkClick r:id="rId7"/>
              </a:rPr>
              <a:t>https://myfuturejobs.gov.my/</a:t>
            </a:r>
            <a:endParaRPr lang="en-MY" sz="3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“Log Masuk”.</a:t>
            </a:r>
          </a:p>
          <a:p>
            <a:pPr algn="l">
              <a:lnSpc>
                <a:spcPct val="150000"/>
              </a:lnSpc>
            </a:pPr>
            <a:endParaRPr lang="en-US" sz="3000" spc="28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067E9-CF7A-F896-4BF9-16861E0A3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606AA287-DB43-AC1E-F959-7E65BC3DC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4542" y="2771795"/>
            <a:ext cx="12358917" cy="633410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1ACC8C52-D899-1501-9829-66A1153BD7E3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7CA38CD-CA91-DD3E-CC72-B03179959B8C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9278713-A4D1-113C-4C38-54D60D8A49A7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9759BA7-F6E8-9565-E368-9EF03D166826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6888767-F977-6841-D831-28864B53F540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A3F138D-F8CF-015E-A1D3-DF3131C1C774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36E96FC-B976-835D-212F-BDEA2FBB0B79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18DD2F7A-9C2C-CDFB-90C9-C1F6A3890C59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9E94B130-889D-32AA-FAA9-541FD7BB4B1A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>
            <a:extLst>
              <a:ext uri="{FF2B5EF4-FFF2-40B4-BE49-F238E27FC236}">
                <a16:creationId xmlns:a16="http://schemas.microsoft.com/office/drawing/2014/main" id="{CEE7DB1D-B26A-8AEC-7DBB-968D67E4ED25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8E30F6B8-A142-0993-A396-61F0953E7FAE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B6AFF30D-A5EB-1912-C3FB-AFD977B43956}"/>
              </a:ext>
            </a:extLst>
          </p:cNvPr>
          <p:cNvSpPr/>
          <p:nvPr/>
        </p:nvSpPr>
        <p:spPr>
          <a:xfrm>
            <a:off x="8382000" y="1485900"/>
            <a:ext cx="4419600" cy="1524000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826D69EC-DFDE-F391-93DA-1ADB85008E71}"/>
              </a:ext>
            </a:extLst>
          </p:cNvPr>
          <p:cNvGrpSpPr/>
          <p:nvPr/>
        </p:nvGrpSpPr>
        <p:grpSpPr>
          <a:xfrm>
            <a:off x="12801600" y="2771034"/>
            <a:ext cx="1600200" cy="628724"/>
            <a:chOff x="0" y="0"/>
            <a:chExt cx="647785" cy="167761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1AF64995-E11D-477E-7068-651DAC69FC48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84E1E7A0-FEFB-77E3-9FBD-52785E677272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4D992FEA-2EE2-7FC2-F59E-6038E935E649}"/>
              </a:ext>
            </a:extLst>
          </p:cNvPr>
          <p:cNvSpPr txBox="1"/>
          <p:nvPr/>
        </p:nvSpPr>
        <p:spPr>
          <a:xfrm>
            <a:off x="1028699" y="1014413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ct val="150000"/>
              </a:lnSpc>
              <a:buAutoNum type="arabicParenR" startAt="3"/>
            </a:pP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“Log Masuk”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sekali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lagi.</a:t>
            </a:r>
          </a:p>
          <a:p>
            <a:pPr>
              <a:lnSpc>
                <a:spcPct val="150000"/>
              </a:lnSpc>
            </a:pPr>
            <a:endParaRPr lang="en-MY" sz="3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50000"/>
              </a:lnSpc>
            </a:pPr>
            <a:endParaRPr lang="en-US" sz="3000" spc="28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742389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7EE3B-565C-01B6-D46A-E406BB077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A4670BED-D203-67D1-A0E2-4260AA353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4543" y="2771795"/>
            <a:ext cx="12358915" cy="633410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E72957D1-FE76-2380-6CA9-2D21C7939557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B24C518-8971-12C5-9362-D84A4DD9EDF6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7D7F65E-87B9-B824-1AB4-050CD2579DEE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D2E3DDF-E694-7C7F-CC5C-6D55ED3CC4CC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26B514EF-CB1E-8476-302C-3DBA86F1DE4A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E3D1936-3B14-EA44-BD5B-10E79F0FD46B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C06917E-DC6F-3F24-DBEE-8C9DB63F86F7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D9162E9E-2630-D552-030B-135A055D81D4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7C0572CA-DF61-D2BB-CC43-74FEB7258E54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>
            <a:extLst>
              <a:ext uri="{FF2B5EF4-FFF2-40B4-BE49-F238E27FC236}">
                <a16:creationId xmlns:a16="http://schemas.microsoft.com/office/drawing/2014/main" id="{ABF93B6E-3F23-523C-9A09-746D63AA3C63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A12C025C-7A49-AC97-7431-8B18B0009E79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FA01B1D0-FABD-D86C-D8B9-F041BB87BC6C}"/>
              </a:ext>
            </a:extLst>
          </p:cNvPr>
          <p:cNvSpPr/>
          <p:nvPr/>
        </p:nvSpPr>
        <p:spPr>
          <a:xfrm>
            <a:off x="7391400" y="1714500"/>
            <a:ext cx="5410200" cy="6468506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CA3A9C02-3C5A-B38E-2BE3-956206506209}"/>
              </a:ext>
            </a:extLst>
          </p:cNvPr>
          <p:cNvGrpSpPr/>
          <p:nvPr/>
        </p:nvGrpSpPr>
        <p:grpSpPr>
          <a:xfrm>
            <a:off x="11963400" y="8191500"/>
            <a:ext cx="1600200" cy="533400"/>
            <a:chOff x="0" y="0"/>
            <a:chExt cx="647785" cy="167761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F28E13F2-9D6D-FDF0-C05B-97CE8D107B2C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AC8912BA-58A1-1082-FD3D-93FA1CC57EB0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3C7EE5C1-74FD-79A4-ECFB-986024E75D3C}"/>
              </a:ext>
            </a:extLst>
          </p:cNvPr>
          <p:cNvSpPr txBox="1"/>
          <p:nvPr/>
        </p:nvSpPr>
        <p:spPr>
          <a:xfrm>
            <a:off x="1028700" y="1014413"/>
            <a:ext cx="14480568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ct val="150000"/>
              </a:lnSpc>
              <a:buAutoNum type="arabicParenR" startAt="4"/>
            </a:pP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“Daftar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Sekarang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”.</a:t>
            </a:r>
          </a:p>
          <a:p>
            <a:pPr>
              <a:lnSpc>
                <a:spcPct val="150000"/>
              </a:lnSpc>
            </a:pPr>
            <a:endParaRPr lang="en-MY" sz="3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ct val="150000"/>
              </a:lnSpc>
            </a:pPr>
            <a:endParaRPr lang="en-US" sz="3000" spc="28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273602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91788-4B70-3E0F-47BE-E3A0D8A8D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A87333DA-1061-152B-E0FC-CCFE1AC04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3344" y="2847995"/>
            <a:ext cx="12321312" cy="633410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38E0AB6E-3FCB-17B1-814B-A24C951C09D7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E17AF43-9227-5554-F22C-6D8669511896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3CD4C9C-05C7-E71C-83DA-1C631512266D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1EF8138-8814-3813-8C95-987FE97DB821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C251A939-539D-2DA0-5076-59F985FC5243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D0D7E07A-72A9-5800-583B-5BF0E3F675CC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8510999-CF62-C04F-EBEB-C09578C81AD5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C27D3EBA-79D5-37DF-0D49-F694092718A0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590AB6A7-787C-9F4E-70F2-9122154A9597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>
            <a:extLst>
              <a:ext uri="{FF2B5EF4-FFF2-40B4-BE49-F238E27FC236}">
                <a16:creationId xmlns:a16="http://schemas.microsoft.com/office/drawing/2014/main" id="{49D2375B-EEF8-262E-B1FD-CB6DDE2300B7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8C091D91-04C3-4FE2-2045-12E7C5B5C819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0CF19151-33A9-8168-45E6-21D30F7CD2F1}"/>
              </a:ext>
            </a:extLst>
          </p:cNvPr>
          <p:cNvSpPr/>
          <p:nvPr/>
        </p:nvSpPr>
        <p:spPr>
          <a:xfrm>
            <a:off x="5715000" y="2476500"/>
            <a:ext cx="4114800" cy="1259228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219CFA70-A69C-FC4B-63D2-42EEBB5859A5}"/>
              </a:ext>
            </a:extLst>
          </p:cNvPr>
          <p:cNvGrpSpPr/>
          <p:nvPr/>
        </p:nvGrpSpPr>
        <p:grpSpPr>
          <a:xfrm>
            <a:off x="9829800" y="3403297"/>
            <a:ext cx="4114800" cy="5855003"/>
            <a:chOff x="0" y="0"/>
            <a:chExt cx="647785" cy="167761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DECB48C0-8548-8EF9-C4AE-2B6C5130279A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9AE026A8-35DA-479E-8CE3-2BDA61460157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28F6F4D3-84C7-0243-9050-CECF14D2706A}"/>
              </a:ext>
            </a:extLst>
          </p:cNvPr>
          <p:cNvSpPr txBox="1"/>
          <p:nvPr/>
        </p:nvSpPr>
        <p:spPr>
          <a:xfrm>
            <a:off x="1028699" y="647700"/>
            <a:ext cx="14510385" cy="218226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ct val="150000"/>
              </a:lnSpc>
              <a:buAutoNum type="arabicParenR" startAt="5"/>
            </a:pP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Isikan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butiran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diperlukan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arenR" startAt="5"/>
            </a:pP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kotak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pengesahan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arenR" startAt="5"/>
            </a:pP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“Daftar”.</a:t>
            </a:r>
          </a:p>
        </p:txBody>
      </p:sp>
    </p:spTree>
    <p:extLst>
      <p:ext uri="{BB962C8B-B14F-4D97-AF65-F5344CB8AC3E}">
        <p14:creationId xmlns:p14="http://schemas.microsoft.com/office/powerpoint/2010/main" val="4133285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0751D-DF2E-1E17-31E7-5CCBF20A3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EBF90D5F-AD09-32FA-4350-BD4F11B6F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3344" y="2857500"/>
            <a:ext cx="12321312" cy="631483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53F375F1-F283-1D9D-C2A5-71A469873AC1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F39BE1E-A84A-53BD-95D9-CAB4EC9C69D1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776F9890-3140-43C3-EA32-6892C57FBD02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50B5000-F5BE-68E4-5C20-3AF066003E5E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98AA084-11A4-95C4-7226-8E8C8ECFAE90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B8CC022-8993-FF7C-03E9-AD71BA30122F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15814E2-0047-104A-86FD-17DE1844AB86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96260CE7-79D3-38EA-B784-9EE07FDC06D3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7C0AADFA-786C-3AE6-BB55-234C4FDFC7D5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>
            <a:extLst>
              <a:ext uri="{FF2B5EF4-FFF2-40B4-BE49-F238E27FC236}">
                <a16:creationId xmlns:a16="http://schemas.microsoft.com/office/drawing/2014/main" id="{BFD49D8C-C420-3284-E997-C741E3DB2D99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E1CE2CC0-0B7F-593E-D9E8-6D07D7A3ED5B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91CF235E-89F8-5556-130A-2941BC0852F7}"/>
              </a:ext>
            </a:extLst>
          </p:cNvPr>
          <p:cNvSpPr/>
          <p:nvPr/>
        </p:nvSpPr>
        <p:spPr>
          <a:xfrm>
            <a:off x="6477000" y="2528358"/>
            <a:ext cx="3429000" cy="2301848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C930299C-9438-D1D4-FCA1-C73155533CE2}"/>
              </a:ext>
            </a:extLst>
          </p:cNvPr>
          <p:cNvGrpSpPr/>
          <p:nvPr/>
        </p:nvGrpSpPr>
        <p:grpSpPr>
          <a:xfrm>
            <a:off x="9906000" y="4838700"/>
            <a:ext cx="4038600" cy="3787235"/>
            <a:chOff x="0" y="0"/>
            <a:chExt cx="647785" cy="167761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3547ED18-0B0C-4AD9-0D7D-6B25005F09F5}"/>
                </a:ext>
              </a:extLst>
            </p:cNvPr>
            <p:cNvSpPr/>
            <p:nvPr/>
          </p:nvSpPr>
          <p:spPr>
            <a:xfrm>
              <a:off x="0" y="0"/>
              <a:ext cx="647785" cy="158236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63927447-77FC-BAFD-42F4-350AFC018BBD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D789B867-FA02-BAB0-D6A5-1FD337284110}"/>
              </a:ext>
            </a:extLst>
          </p:cNvPr>
          <p:cNvSpPr txBox="1"/>
          <p:nvPr/>
        </p:nvSpPr>
        <p:spPr>
          <a:xfrm>
            <a:off x="1028699" y="676077"/>
            <a:ext cx="14510385" cy="202902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ct val="150000"/>
              </a:lnSpc>
              <a:buAutoNum type="arabicParenR" startAt="8"/>
            </a:pP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Masuk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semula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ke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paparan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Log Masuk.</a:t>
            </a:r>
          </a:p>
          <a:p>
            <a:pPr marL="514350" indent="-514350">
              <a:lnSpc>
                <a:spcPct val="150000"/>
              </a:lnSpc>
              <a:buAutoNum type="arabicParenR" startAt="8"/>
            </a:pP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Isikan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Nombor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Kad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Pengenalan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dan Kata Laluan yang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telah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didaftarkan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arenR" startAt="8"/>
            </a:pP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“Log Masuk”.</a:t>
            </a:r>
          </a:p>
        </p:txBody>
      </p:sp>
    </p:spTree>
    <p:extLst>
      <p:ext uri="{BB962C8B-B14F-4D97-AF65-F5344CB8AC3E}">
        <p14:creationId xmlns:p14="http://schemas.microsoft.com/office/powerpoint/2010/main" val="954646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A6363-1949-77E8-EA3B-2EE505EF9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BFC000F4-D120-6F71-1540-6526B132A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3344" y="2750342"/>
            <a:ext cx="12321312" cy="630840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8F349D05-7B70-FDFB-F600-FE20AC0857B8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F0D7A51-7831-FC1D-B83A-9A5DEBB24C06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B651078-37BB-105D-99B2-57C948A4452D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A0FCBB7-EEC7-F9FF-48E5-34C5A538298B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4F39B97C-4019-1F8E-9BC3-D4B360C6FD53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6B2B3DF-B13E-FBA5-674D-6EFFB31D8798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5EF5FB6-C828-7011-14EF-2007EC0208EC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82DC8E11-0635-17F5-59CA-FEE9E006A252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408463CE-C491-5707-BACB-A24603095C12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>
            <a:extLst>
              <a:ext uri="{FF2B5EF4-FFF2-40B4-BE49-F238E27FC236}">
                <a16:creationId xmlns:a16="http://schemas.microsoft.com/office/drawing/2014/main" id="{EBB81C8A-DC86-1736-B6E8-28D57F5FB745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DAD65809-3D74-DFA0-4EB1-7EC2FB75E18C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A8E80243-7E7C-AAC7-968E-5EAD69ECBB97}"/>
              </a:ext>
            </a:extLst>
          </p:cNvPr>
          <p:cNvSpPr/>
          <p:nvPr/>
        </p:nvSpPr>
        <p:spPr>
          <a:xfrm>
            <a:off x="9144000" y="2095500"/>
            <a:ext cx="0" cy="1915428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EAABD64F-2C23-DFDB-77EC-91C5802AB950}"/>
              </a:ext>
            </a:extLst>
          </p:cNvPr>
          <p:cNvGrpSpPr/>
          <p:nvPr/>
        </p:nvGrpSpPr>
        <p:grpSpPr>
          <a:xfrm>
            <a:off x="3840665" y="4069373"/>
            <a:ext cx="10606670" cy="5047822"/>
            <a:chOff x="0" y="0"/>
            <a:chExt cx="647785" cy="167761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386DD664-79E4-EFC6-D07B-F7E3A41188AF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F0FB934A-8444-7780-4FF7-1F8CC787E8C9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AEBC46ED-C454-5A0C-FDBB-5167DB2DEEED}"/>
              </a:ext>
            </a:extLst>
          </p:cNvPr>
          <p:cNvSpPr txBox="1"/>
          <p:nvPr/>
        </p:nvSpPr>
        <p:spPr>
          <a:xfrm>
            <a:off x="1028699" y="1014413"/>
            <a:ext cx="14510385" cy="161588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ct val="150000"/>
              </a:lnSpc>
              <a:buAutoNum type="arabicParenR" startAt="11"/>
            </a:pP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Sila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kemaskini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peribadi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bagi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setiap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seksyen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simpan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data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tersebut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arenR" startAt="11"/>
            </a:pPr>
            <a:endParaRPr lang="en-MY" sz="3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1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4BFCE-EEED-CF5B-E053-4AC05ED22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FC9EE2DB-506F-A3EF-2C0A-AFC380476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9612" y="2857500"/>
            <a:ext cx="12308776" cy="630840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5918D17E-784E-D5B6-8F04-08E49306277A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FAEA334-D49F-59C2-ED35-3C2489150A8A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90A478CC-B9B4-CFED-9251-6CFC4DAA3C51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50F8C4A-01A6-0D9D-EDA1-7786F0515287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FF5A79A1-0DF7-5E07-E485-9C8FF594C2E0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14E91BC-932A-371B-6C60-CEDEB08BEC6B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BB3A314-08E6-BCAA-151A-2B230BC69601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E5BBFC05-D608-9E54-2228-4B1DE75633DA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9FF399A1-E1E5-2971-1F22-D5E2EED0E60D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>
            <a:extLst>
              <a:ext uri="{FF2B5EF4-FFF2-40B4-BE49-F238E27FC236}">
                <a16:creationId xmlns:a16="http://schemas.microsoft.com/office/drawing/2014/main" id="{397A3237-1328-FA16-B5AE-B8DF5226223A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DFDB6829-E622-135F-0956-62FF15534834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AFDD0A51-97E0-6B32-CA4C-459D33881E1C}"/>
              </a:ext>
            </a:extLst>
          </p:cNvPr>
          <p:cNvSpPr/>
          <p:nvPr/>
        </p:nvSpPr>
        <p:spPr>
          <a:xfrm>
            <a:off x="4648200" y="2552701"/>
            <a:ext cx="1523999" cy="372505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91FAA2A8-475B-6E60-2DD2-F5E940FA7A79}"/>
              </a:ext>
            </a:extLst>
          </p:cNvPr>
          <p:cNvGrpSpPr/>
          <p:nvPr/>
        </p:nvGrpSpPr>
        <p:grpSpPr>
          <a:xfrm>
            <a:off x="6172199" y="2933700"/>
            <a:ext cx="1676401" cy="533496"/>
            <a:chOff x="0" y="0"/>
            <a:chExt cx="647785" cy="167761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085B4F4D-56D7-D56D-6BD6-2F6785DE99EF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2ABBAFC0-75F5-1627-963C-2899B89B1B32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E12279CA-74C3-3348-7F04-4B8F7064A0C8}"/>
              </a:ext>
            </a:extLst>
          </p:cNvPr>
          <p:cNvSpPr txBox="1"/>
          <p:nvPr/>
        </p:nvSpPr>
        <p:spPr>
          <a:xfrm>
            <a:off x="1028698" y="1014413"/>
            <a:ext cx="16268701" cy="153828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ct val="150000"/>
              </a:lnSpc>
              <a:buAutoNum type="arabicParenR" startAt="12"/>
            </a:pP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“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Padanan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Pekerjaan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” untuk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melihat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iklan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jawatan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kosong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sepadan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pekerjaan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disimpan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profil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550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BB7EA-770A-6BA2-B07B-575C8EDE8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2A96E9BF-7C27-6DEC-E3BB-93FC60E2B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9612" y="2857500"/>
            <a:ext cx="12308776" cy="630840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B88AFAA8-8C35-B71C-4AF6-D01245BD99EA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5CB66C3-3028-9253-3FD1-13B5D500328D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2E94549-BE70-01CC-D8EC-DF252BBB9CC2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23F2AC1-7A70-C1AB-282B-FDDE42E3EDA8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032FB177-163F-4769-E65F-7027D99C0252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8DA5289-A848-1E0A-150F-7800E85CC898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528953B-83ED-8FF4-5D55-22B9F3008E72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F05B99E0-89BA-396C-9B1D-19DC94395070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E4246E84-3C38-8D75-1691-FD98B6081D95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>
            <a:extLst>
              <a:ext uri="{FF2B5EF4-FFF2-40B4-BE49-F238E27FC236}">
                <a16:creationId xmlns:a16="http://schemas.microsoft.com/office/drawing/2014/main" id="{7791D323-1051-D71B-9ED4-E5D2FDA6D424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2C69E7FF-D08C-F5B5-4296-FFB87F52BF23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C8D98A35-C0E4-8B47-1936-ACF7633F3EC6}"/>
              </a:ext>
            </a:extLst>
          </p:cNvPr>
          <p:cNvSpPr/>
          <p:nvPr/>
        </p:nvSpPr>
        <p:spPr>
          <a:xfrm>
            <a:off x="5486400" y="2171700"/>
            <a:ext cx="2428268" cy="1009182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FBB0DC84-4739-D5C4-D611-5F85D5000D78}"/>
              </a:ext>
            </a:extLst>
          </p:cNvPr>
          <p:cNvGrpSpPr/>
          <p:nvPr/>
        </p:nvGrpSpPr>
        <p:grpSpPr>
          <a:xfrm>
            <a:off x="7924800" y="2933700"/>
            <a:ext cx="1752600" cy="533496"/>
            <a:chOff x="0" y="0"/>
            <a:chExt cx="647785" cy="167761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2E645665-2879-FEF1-9AC6-781B397D7F58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32B4ED21-76C3-16BE-44BD-7F1F82615B5A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08877C7F-305F-BFDD-C3D8-70319924C612}"/>
              </a:ext>
            </a:extLst>
          </p:cNvPr>
          <p:cNvSpPr txBox="1"/>
          <p:nvPr/>
        </p:nvSpPr>
        <p:spPr>
          <a:xfrm>
            <a:off x="1028699" y="1014412"/>
            <a:ext cx="16344901" cy="202902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ct val="150000"/>
              </a:lnSpc>
              <a:buAutoNum type="arabicParenR" startAt="12"/>
            </a:pP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“Carian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Pekerjaan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” untuk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mencari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pekerjaan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bersesuaian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profil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pencari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kerja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930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Pengenalan</a:t>
              </a:r>
              <a:endParaRPr lang="en-US" sz="9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699" y="3123081"/>
            <a:ext cx="16230601" cy="5795467"/>
            <a:chOff x="0" y="0"/>
            <a:chExt cx="21640801" cy="77272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640800" cy="7727290"/>
            </a:xfrm>
            <a:custGeom>
              <a:avLst/>
              <a:gdLst/>
              <a:ahLst/>
              <a:cxnLst/>
              <a:rect l="l" t="t" r="r" b="b"/>
              <a:pathLst>
                <a:path w="21640800" h="7727290">
                  <a:moveTo>
                    <a:pt x="0" y="0"/>
                  </a:moveTo>
                  <a:lnTo>
                    <a:pt x="21640800" y="0"/>
                  </a:lnTo>
                  <a:lnTo>
                    <a:pt x="21640800" y="7727290"/>
                  </a:lnTo>
                  <a:lnTo>
                    <a:pt x="0" y="7727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21640801" cy="77177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MY" sz="3400" b="1" dirty="0" err="1">
                  <a:latin typeface="Poppins" panose="00000500000000000000" pitchFamily="2" charset="0"/>
                  <a:cs typeface="Poppins" panose="00000500000000000000" pitchFamily="2" charset="0"/>
                </a:rPr>
                <a:t>MyFutureJobs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ialah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Portal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Pekerjaan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Nasional Malaysia yang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diwujudkan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oleh Kementerian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Sumber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Manusia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melalui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Pertubuhan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Keselamatan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Sosial (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Perkeso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). 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MY" sz="3400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Portal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ini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berfungsi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sebagai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pusat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sehenti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untuk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perkhidmatan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pekerjaan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dan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latihan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membantu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pencari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kerja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dan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majikan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dalam proses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pengambilan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dan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penempatan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pekerjaan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. 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MY" sz="3400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Sejak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dilancarkan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pada tahun 2020,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MyFutureJobs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telah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memainkan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peranan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penting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dalam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mengurangkan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kadar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400" dirty="0" err="1">
                  <a:latin typeface="Poppins" panose="00000500000000000000" pitchFamily="2" charset="0"/>
                  <a:cs typeface="Poppins" panose="00000500000000000000" pitchFamily="2" charset="0"/>
                </a:rPr>
                <a:t>pengangguran</a:t>
              </a:r>
              <a:r>
                <a:rPr lang="en-MY" sz="3400" dirty="0">
                  <a:latin typeface="Poppins" panose="00000500000000000000" pitchFamily="2" charset="0"/>
                  <a:cs typeface="Poppins" panose="00000500000000000000" pitchFamily="2" charset="0"/>
                </a:rPr>
                <a:t> di Malaysia.</a:t>
              </a:r>
              <a:endParaRPr lang="en-MY" sz="3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 rot="20574481">
            <a:off x="12720394" y="3124860"/>
            <a:ext cx="6062245" cy="6062245"/>
          </a:xfrm>
          <a:custGeom>
            <a:avLst/>
            <a:gdLst/>
            <a:ahLst/>
            <a:cxnLst/>
            <a:rect l="l" t="t" r="r" b="b"/>
            <a:pathLst>
              <a:path w="2086703" h="2086703">
                <a:moveTo>
                  <a:pt x="0" y="0"/>
                </a:moveTo>
                <a:lnTo>
                  <a:pt x="2086703" y="0"/>
                </a:lnTo>
                <a:lnTo>
                  <a:pt x="2086703" y="2086703"/>
                </a:lnTo>
                <a:lnTo>
                  <a:pt x="0" y="2086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C606C-81CC-A185-3501-71AA92F21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1C2EA99-AA9A-D9F1-568B-7B23E0F00880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57D4EE9-437F-95DE-ED3F-0E3BBBF139D3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92722576-3E8B-B4ED-A9AF-6BB593BE52C2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CBA48C8-9B85-53A9-04BB-457E850C12A8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1208165A-A40A-DBF5-B40E-3922BCF013B1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8316FA7-D53B-9BC1-50E9-FAA1C30F21FE}"/>
              </a:ext>
            </a:extLst>
          </p:cNvPr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85717AD-0E17-194A-85F5-CCF127D1F5B9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CCF1E5C-6925-E735-DF36-34167A10EA81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8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Cara </a:t>
              </a:r>
              <a:r>
                <a:rPr lang="en-US" sz="8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Memohon</a:t>
              </a:r>
              <a:r>
                <a:rPr lang="en-US" sz="8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(</a:t>
              </a:r>
              <a:r>
                <a:rPr lang="en-US" sz="8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Majikan</a:t>
              </a:r>
              <a:r>
                <a:rPr lang="en-US" sz="8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)</a:t>
              </a: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09CF74E6-EA11-7206-63EC-5A5D613871B6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0800AB54-4838-DCDE-20DB-24BF3DC43042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36E53CDD-F326-C7E8-5044-23A638F7FF16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1CD5A03B-85B7-A98F-DD13-08A289DCE65E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7756AF25-DA2B-AA42-D8B3-8804617D0F0C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>
            <a:extLst>
              <a:ext uri="{FF2B5EF4-FFF2-40B4-BE49-F238E27FC236}">
                <a16:creationId xmlns:a16="http://schemas.microsoft.com/office/drawing/2014/main" id="{688C9725-2279-0922-1DA3-AE94AECAA8E3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8F8EEE7D-F524-F5E7-D9CA-67CE4777CAE0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B580F182-E259-4DD3-4F0E-738CA880FDF8}"/>
              </a:ext>
            </a:extLst>
          </p:cNvPr>
          <p:cNvSpPr txBox="1"/>
          <p:nvPr/>
        </p:nvSpPr>
        <p:spPr>
          <a:xfrm>
            <a:off x="1028699" y="3009901"/>
            <a:ext cx="16230601" cy="518950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3200" b="1" dirty="0" err="1">
                <a:latin typeface="Poppins" panose="00000500000000000000" pitchFamily="2" charset="0"/>
                <a:cs typeface="Poppins" panose="00000500000000000000" pitchFamily="2" charset="0"/>
              </a:rPr>
              <a:t>Pendaftaran</a:t>
            </a:r>
            <a:r>
              <a:rPr lang="en-MY" sz="3200" b="1" dirty="0"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Layari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  <a:hlinkClick r:id="rId6"/>
              </a:rPr>
              <a:t>https://employers.myfuturejobs.gov.my/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dan daftar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sebagai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majikan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mengisi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syarikat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diperlukan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3200" b="1" dirty="0">
                <a:latin typeface="Poppins" panose="00000500000000000000" pitchFamily="2" charset="0"/>
                <a:cs typeface="Poppins" panose="00000500000000000000" pitchFamily="2" charset="0"/>
              </a:rPr>
              <a:t>Log Masuk: 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Log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masuk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menggunakan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telah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didaftarkan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3200" b="1" dirty="0" err="1">
                <a:latin typeface="Poppins" panose="00000500000000000000" pitchFamily="2" charset="0"/>
                <a:cs typeface="Poppins" panose="00000500000000000000" pitchFamily="2" charset="0"/>
              </a:rPr>
              <a:t>Iklan</a:t>
            </a:r>
            <a:r>
              <a:rPr lang="en-MY" sz="32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b="1" dirty="0" err="1">
                <a:latin typeface="Poppins" panose="00000500000000000000" pitchFamily="2" charset="0"/>
                <a:cs typeface="Poppins" panose="00000500000000000000" pitchFamily="2" charset="0"/>
              </a:rPr>
              <a:t>Jawatan</a:t>
            </a:r>
            <a:r>
              <a:rPr lang="en-MY" sz="32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b="1" dirty="0" err="1">
                <a:latin typeface="Poppins" panose="00000500000000000000" pitchFamily="2" charset="0"/>
                <a:cs typeface="Poppins" panose="00000500000000000000" pitchFamily="2" charset="0"/>
              </a:rPr>
              <a:t>Kosong</a:t>
            </a:r>
            <a:r>
              <a:rPr lang="en-MY" sz="3200" b="1" dirty="0"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Muat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naik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jawatan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kosong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ingin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diiklankan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MY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3200" b="1" dirty="0">
                <a:latin typeface="Poppins" panose="00000500000000000000" pitchFamily="2" charset="0"/>
                <a:cs typeface="Poppins" panose="00000500000000000000" pitchFamily="2" charset="0"/>
              </a:rPr>
              <a:t>Proses </a:t>
            </a:r>
            <a:r>
              <a:rPr lang="en-MY" sz="3200" b="1" dirty="0" err="1">
                <a:latin typeface="Poppins" panose="00000500000000000000" pitchFamily="2" charset="0"/>
                <a:cs typeface="Poppins" panose="00000500000000000000" pitchFamily="2" charset="0"/>
              </a:rPr>
              <a:t>Pengambilan</a:t>
            </a:r>
            <a:r>
              <a:rPr lang="en-MY" sz="3200" b="1" dirty="0"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Semak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permohonan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diterima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hubungi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calon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sesuai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, dan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atur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sesi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temuduga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MY" sz="24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B5F6AE-F71C-F64E-D4EE-61023F98E2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476">
            <a:off x="16123125" y="5495839"/>
            <a:ext cx="3297481" cy="32974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6F614E-CCCB-E687-2B72-8CA07C061462}"/>
              </a:ext>
            </a:extLst>
          </p:cNvPr>
          <p:cNvSpPr txBox="1"/>
          <p:nvPr/>
        </p:nvSpPr>
        <p:spPr>
          <a:xfrm>
            <a:off x="19278601" y="2616293"/>
            <a:ext cx="188044" cy="794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84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D9808-B118-E1F3-A3A0-C48FEEB28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38DE979-8BF6-F69B-F942-F472ED33DA22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DF03672-20A5-668C-FE55-A758F6E1A46E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0886B912-36D7-39F6-3DD9-2A0BB4D8BCD5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D48E9D7-9CCC-B5FF-8C8D-57596E5214B3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5C642EDF-A0D8-3B31-802E-AE346FCE7B36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DF38328-952F-1BDA-1EB2-664AE72C853C}"/>
              </a:ext>
            </a:extLst>
          </p:cNvPr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81424D-9AC6-55A6-E6AE-F46A39A5DD43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47F5BF5-EE21-2AB4-55EA-F9A2990FD715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Dokumen</a:t>
              </a: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Sokongan</a:t>
              </a:r>
              <a:endParaRPr lang="en-US" sz="9000" b="1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DF628064-A543-601C-47E2-27CB10AF753F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5D7A8E72-D14A-572C-A557-DCA6B2B09C4B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C436C42E-78CF-83C2-DC64-8D8E753B89E0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AB4AA740-1257-C3C2-5467-E61AA8926C36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3A8C1911-6429-6E11-41F0-F28F778197DF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>
            <a:extLst>
              <a:ext uri="{FF2B5EF4-FFF2-40B4-BE49-F238E27FC236}">
                <a16:creationId xmlns:a16="http://schemas.microsoft.com/office/drawing/2014/main" id="{6C89B5A4-B0D0-AEAA-AC29-1B03AD19BE51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77108B22-8307-3202-0AD8-0FB1BAAAE33D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AF72DB00-A908-454D-9BCC-7A7F957D4DB7}"/>
              </a:ext>
            </a:extLst>
          </p:cNvPr>
          <p:cNvSpPr txBox="1"/>
          <p:nvPr/>
        </p:nvSpPr>
        <p:spPr>
          <a:xfrm>
            <a:off x="1028700" y="2933700"/>
            <a:ext cx="14510385" cy="5788323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Untuk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Pencari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Kerja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Salinan Kad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Pengenalan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Bukti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identiti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sebagai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warganegara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Malaysia.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Resume/CV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Terkini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Butiran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peribadi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kelayakan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akademik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pengalaman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kerja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, dan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kemahiran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Sijil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Akademik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dan Kemahiran: 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Salinan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sijil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berkaitan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kelayakan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kursus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telah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diikuti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Dokumen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Sokongan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Lain: 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Jika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berkaitan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seperti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surat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sokongan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, portfolio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kerja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sijil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penghargaan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A4E6CE-CBBD-AA65-928D-A630333F4B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670">
            <a:off x="14881654" y="2909745"/>
            <a:ext cx="6485529" cy="648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77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7D4CF-C797-9247-17BC-0DCE043BF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968AA3C-E6EB-B460-E0CC-44CCB9F3EFF2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1D96B4F-911F-AD49-D42C-98D4F8B627C0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F226AC7-D43D-6299-9BF8-781C75274AF1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210CC3A-DCA7-B062-B204-BEBDE056280B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61D874E8-2924-5649-BBE7-D855F08B4F75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69364D8-3462-1679-5A7E-D887DB717E56}"/>
              </a:ext>
            </a:extLst>
          </p:cNvPr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D4F9279-AF5F-A435-901A-1D9F344323D3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9A99EEB-A22F-305E-EEB0-3B37D1C0E70B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Dokumen</a:t>
              </a: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Sokongan</a:t>
              </a:r>
              <a:endParaRPr lang="en-US" sz="9000" b="1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2963D83C-B730-188C-B789-2433F6427E8A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EFEE43F5-8D41-4734-0CFD-4412DABD1C4E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74CBBE4-BF53-7875-34B6-100BB787E0CF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A2D19AFF-85A1-08CA-7FEE-04C39993C96C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0BB200BC-22CE-905F-9DAE-9271B285CC63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>
            <a:extLst>
              <a:ext uri="{FF2B5EF4-FFF2-40B4-BE49-F238E27FC236}">
                <a16:creationId xmlns:a16="http://schemas.microsoft.com/office/drawing/2014/main" id="{D9DCC191-7C0E-69C1-14E7-7ADEF123B17A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6DB455F3-AF22-C64A-2E75-E488C756DE87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6B91F81C-F151-083D-428E-B6E3B1E15D75}"/>
              </a:ext>
            </a:extLst>
          </p:cNvPr>
          <p:cNvSpPr txBox="1"/>
          <p:nvPr/>
        </p:nvSpPr>
        <p:spPr>
          <a:xfrm>
            <a:off x="1028700" y="3130225"/>
            <a:ext cx="12825070" cy="5061275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Untuk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Majikan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Maklumat Syarikat: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Nombor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pendaftaran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syarikat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alamat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, dan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butiran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perhubungan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Butiran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Jawatan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Kosong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Deskripsi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pekerjaan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kelayakan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diperlukan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skop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tugas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, dan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lokasi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pekerjaan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Dokumen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Pendaftaran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Syarikat: 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Salinan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sijil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pendaftaran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Suruhanjaya Syarikat Malaysia (SSM)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badan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pendaftaran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relevan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B5002AE-3367-358F-3D78-42B9FD7BD8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422" y="3681199"/>
            <a:ext cx="3959325" cy="395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64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47700"/>
            <a:ext cx="16230600" cy="2214797"/>
            <a:chOff x="0" y="-301940"/>
            <a:chExt cx="21640800" cy="29530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51123"/>
            </a:xfrm>
            <a:custGeom>
              <a:avLst/>
              <a:gdLst/>
              <a:ahLst/>
              <a:cxnLst/>
              <a:rect l="l" t="t" r="r" b="b"/>
              <a:pathLst>
                <a:path w="21640800" h="2651123">
                  <a:moveTo>
                    <a:pt x="0" y="0"/>
                  </a:moveTo>
                  <a:lnTo>
                    <a:pt x="21640800" y="0"/>
                  </a:lnTo>
                  <a:lnTo>
                    <a:pt x="21640800" y="2651123"/>
                  </a:lnTo>
                  <a:lnTo>
                    <a:pt x="0" y="26511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01940"/>
              <a:ext cx="21640800" cy="249872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Tarikh</a:t>
              </a: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Penting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699" y="4626578"/>
            <a:ext cx="16230600" cy="486032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199"/>
              </a:lnSpc>
            </a:pPr>
            <a:r>
              <a:rPr lang="en-US" sz="3200" b="1" spc="-21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Maklumat </a:t>
            </a:r>
            <a:r>
              <a:rPr lang="en-US" sz="3200" b="1" spc="-21" dirty="0" err="1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Lanjut</a:t>
            </a:r>
            <a:r>
              <a:rPr lang="en-US" sz="3200" b="1" spc="-21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dan </a:t>
            </a:r>
            <a:r>
              <a:rPr lang="en-US" sz="3200" b="1" spc="-21" dirty="0" err="1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Bantuan</a:t>
            </a:r>
            <a:r>
              <a:rPr lang="en-US" sz="3200" b="1" spc="-21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:</a:t>
            </a:r>
          </a:p>
          <a:p>
            <a:pPr algn="ctr"/>
            <a:r>
              <a:rPr lang="en-MY" sz="2400" b="1" i="0" cap="all" dirty="0">
                <a:solidFill>
                  <a:srgbClr val="11181C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PERKESO</a:t>
            </a:r>
          </a:p>
          <a:p>
            <a:pPr algn="ctr"/>
            <a:r>
              <a:rPr lang="en-MY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Menara PERKESO,</a:t>
            </a:r>
            <a:b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MY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281, Jalan Ampang,</a:t>
            </a:r>
            <a:b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MY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50538 Kuala Lumpur</a:t>
            </a:r>
          </a:p>
          <a:p>
            <a:pPr algn="ctr"/>
            <a:endParaRPr lang="en-MY" sz="20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ctr"/>
            <a:r>
              <a:rPr lang="en-US" sz="2800" spc="33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Portal </a:t>
            </a:r>
            <a:r>
              <a:rPr lang="en-US" sz="2800" spc="33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rasmi</a:t>
            </a:r>
            <a:r>
              <a:rPr lang="en-US" sz="2800" spc="33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MYFutureJobs</a:t>
            </a:r>
            <a:r>
              <a:rPr lang="en-US" sz="2800" spc="33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dan </a:t>
            </a:r>
            <a:r>
              <a:rPr lang="en-US" sz="2800" spc="33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talian</a:t>
            </a:r>
            <a:r>
              <a:rPr lang="en-US" sz="2800" spc="33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hotline.</a:t>
            </a:r>
          </a:p>
          <a:p>
            <a:pPr algn="ctr">
              <a:lnSpc>
                <a:spcPct val="150000"/>
              </a:lnSpc>
            </a:pPr>
            <a:r>
              <a:rPr lang="en-MY" sz="2800" b="0" i="0" dirty="0">
                <a:solidFill>
                  <a:srgbClr val="26262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1 300 22 8000</a:t>
            </a:r>
            <a:r>
              <a:rPr lang="en-US" sz="2800" spc="33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https://myfuturejobs.gov.my/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sz="2800" spc="33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13" name="Freeform 13" descr="Daily calendar with solid fill"/>
          <p:cNvSpPr/>
          <p:nvPr/>
        </p:nvSpPr>
        <p:spPr>
          <a:xfrm>
            <a:off x="8738999" y="2781300"/>
            <a:ext cx="810000" cy="810000"/>
          </a:xfrm>
          <a:custGeom>
            <a:avLst/>
            <a:gdLst/>
            <a:ahLst/>
            <a:cxnLst/>
            <a:rect l="l" t="t" r="r" b="b"/>
            <a:pathLst>
              <a:path w="810000" h="810000">
                <a:moveTo>
                  <a:pt x="0" y="0"/>
                </a:moveTo>
                <a:lnTo>
                  <a:pt x="810000" y="0"/>
                </a:lnTo>
                <a:lnTo>
                  <a:pt x="81000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486400" y="8343900"/>
            <a:ext cx="810000" cy="810000"/>
          </a:xfrm>
          <a:custGeom>
            <a:avLst/>
            <a:gdLst/>
            <a:ahLst/>
            <a:cxnLst/>
            <a:rect l="l" t="t" r="r" b="b"/>
            <a:pathLst>
              <a:path w="810000" h="810000">
                <a:moveTo>
                  <a:pt x="0" y="0"/>
                </a:moveTo>
                <a:lnTo>
                  <a:pt x="810000" y="0"/>
                </a:lnTo>
                <a:lnTo>
                  <a:pt x="81000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MY" dirty="0"/>
          </a:p>
        </p:txBody>
      </p: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028700" y="3305816"/>
            <a:ext cx="16230600" cy="145668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/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Tarikh bagi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pelbagai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karnival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kerjaya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boleh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didapati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di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laman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web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rasmi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  <a:hlinkClick r:id="rId8"/>
              </a:rPr>
              <a:t>https://myfuturejobs.gov.my/bm/karnival-kerjaya-lebih/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  <a:endParaRPr lang="en-MY" sz="28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Freeform 24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6" name="Graphic 25" descr="Receiver with solid fill">
            <a:extLst>
              <a:ext uri="{FF2B5EF4-FFF2-40B4-BE49-F238E27FC236}">
                <a16:creationId xmlns:a16="http://schemas.microsoft.com/office/drawing/2014/main" id="{AD3FC8A4-B13C-6FE8-1506-46DDCC254A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39000" y="7803900"/>
            <a:ext cx="54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47700"/>
            <a:ext cx="16230600" cy="2277690"/>
            <a:chOff x="0" y="-393288"/>
            <a:chExt cx="21640800" cy="30369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93288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Kesimpulan</a:t>
              </a:r>
              <a:endParaRPr lang="en-US" sz="9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699" y="2975745"/>
            <a:ext cx="16230600" cy="3334219"/>
            <a:chOff x="0" y="-21760"/>
            <a:chExt cx="21640800" cy="44456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640800" cy="4423865"/>
            </a:xfrm>
            <a:custGeom>
              <a:avLst/>
              <a:gdLst/>
              <a:ahLst/>
              <a:cxnLst/>
              <a:rect l="l" t="t" r="r" b="b"/>
              <a:pathLst>
                <a:path w="21640800" h="4423865">
                  <a:moveTo>
                    <a:pt x="0" y="0"/>
                  </a:moveTo>
                  <a:lnTo>
                    <a:pt x="21640800" y="0"/>
                  </a:lnTo>
                  <a:lnTo>
                    <a:pt x="21640800" y="4423865"/>
                  </a:lnTo>
                  <a:lnTo>
                    <a:pt x="0" y="44238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1760"/>
              <a:ext cx="21640800" cy="441434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727075" indent="-571500">
                <a:buFont typeface="Arial" panose="020B0604020202020204" pitchFamily="34" charset="0"/>
                <a:buChar char="•"/>
              </a:pPr>
              <a:r>
                <a:rPr lang="en-MY" sz="2700" b="1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Sistem</a:t>
              </a:r>
              <a:r>
                <a:rPr lang="en-MY" sz="270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b="1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Pangkalan</a:t>
              </a:r>
              <a:r>
                <a:rPr lang="en-MY" sz="270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Data Utama (PADU)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memastikan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bantuan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dan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subsidi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kerajaan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disalurkan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dengan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lebih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tepat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.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Dengan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pendaftaran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lengkap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, PADU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membantu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perancangan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dasar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berdasarkan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data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sebenar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rakyat. </a:t>
              </a:r>
            </a:p>
            <a:p>
              <a:pPr marL="727075" indent="-571500">
                <a:buFont typeface="Arial" panose="020B0604020202020204" pitchFamily="34" charset="0"/>
                <a:buChar char="•"/>
              </a:pPr>
              <a:endParaRPr lang="en-MY" sz="2700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727075" indent="-571500">
                <a:buFont typeface="Arial" panose="020B0604020202020204" pitchFamily="34" charset="0"/>
                <a:buChar char="•"/>
              </a:pP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Kejayaan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sistem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ini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bergantung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pada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setiap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individu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mengemas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kini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maklumat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mereka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. </a:t>
              </a:r>
            </a:p>
            <a:p>
              <a:pPr marL="727075" indent="-571500">
                <a:buFont typeface="Arial" panose="020B0604020202020204" pitchFamily="34" charset="0"/>
                <a:buChar char="•"/>
              </a:pPr>
              <a:endParaRPr lang="en-MY" sz="2700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727075" indent="-571500">
                <a:buFont typeface="Arial" panose="020B0604020202020204" pitchFamily="34" charset="0"/>
                <a:buChar char="•"/>
              </a:pP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Untuk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maklumat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lanjut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dan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terkini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sila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layari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laman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web </a:t>
              </a:r>
              <a:r>
                <a:rPr lang="en-MY" sz="27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rasmi</a:t>
              </a:r>
              <a:r>
                <a:rPr lang="en-MY" sz="27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di </a:t>
              </a:r>
              <a:r>
                <a:rPr lang="en-MY" sz="24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  <a:hlinkClick r:id="rId2"/>
                </a:rPr>
                <a:t>https://padu.gov.my/</a:t>
              </a:r>
              <a:r>
                <a:rPr lang="en-MY" sz="2400" dirty="0"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  <a:endParaRPr lang="en-US" sz="2400" spc="33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endParaRPr>
            </a:p>
            <a:p>
              <a:pPr marL="727075" indent="-571500">
                <a:buFont typeface="Arial" panose="020B0604020202020204" pitchFamily="34" charset="0"/>
                <a:buChar char="•"/>
              </a:pPr>
              <a:endParaRPr lang="en-MY" sz="27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3" name="Freeform 1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 descr="A blue and black sign  Description automatically generated"/>
          <p:cNvSpPr/>
          <p:nvPr/>
        </p:nvSpPr>
        <p:spPr>
          <a:xfrm>
            <a:off x="15539085" y="191164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0" y="6286500"/>
            <a:ext cx="18288000" cy="3224561"/>
          </a:xfrm>
          <a:custGeom>
            <a:avLst/>
            <a:gdLst/>
            <a:ahLst/>
            <a:cxnLst/>
            <a:rect l="l" t="t" r="r" b="b"/>
            <a:pathLst>
              <a:path w="18288000" h="3224561">
                <a:moveTo>
                  <a:pt x="0" y="0"/>
                </a:moveTo>
                <a:lnTo>
                  <a:pt x="18288000" y="0"/>
                </a:lnTo>
                <a:lnTo>
                  <a:pt x="18288000" y="3224561"/>
                </a:lnTo>
                <a:lnTo>
                  <a:pt x="0" y="32245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2851" b="-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Objektif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3" name="Freeform 2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4C72E00-F906-1E77-A7E2-A034A2C6A3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28698" y="2973988"/>
            <a:ext cx="1817781" cy="1904335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CF01CCE-9956-28D6-B408-ECA56385C428}"/>
              </a:ext>
            </a:extLst>
          </p:cNvPr>
          <p:cNvSpPr/>
          <p:nvPr/>
        </p:nvSpPr>
        <p:spPr>
          <a:xfrm>
            <a:off x="3429000" y="3009900"/>
            <a:ext cx="13830297" cy="1868424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Memadankan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Pekerjaan</a:t>
            </a:r>
            <a:endParaRPr lang="en-MY" sz="2800" b="1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Menggunakan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teknologi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kecerdasan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buatan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(AI) dan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algoritma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pemadanan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menyediakan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padanan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kerja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tepat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berdasarkan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kemahiran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kecekapan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pencari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kerja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0D5FCC9-ED06-B87D-AE33-72074E40E246}"/>
              </a:ext>
            </a:extLst>
          </p:cNvPr>
          <p:cNvSpPr/>
          <p:nvPr/>
        </p:nvSpPr>
        <p:spPr>
          <a:xfrm>
            <a:off x="3428998" y="5181601"/>
            <a:ext cx="13830297" cy="1868423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Menyediakan</a:t>
            </a:r>
            <a:r>
              <a:rPr lang="en-MY" sz="2800" b="1" dirty="0">
                <a:solidFill>
                  <a:schemeClr val="tx1"/>
                </a:solidFill>
              </a:rPr>
              <a:t> 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Latihan</a:t>
            </a:r>
          </a:p>
          <a:p>
            <a:pPr algn="ctr"/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Menawarkan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program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latihan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semula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(reskilling) dan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peningkatan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kemahiran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(upskilling)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melalui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kerjasama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penyedia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latihan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berdaftar</a:t>
            </a:r>
            <a:endParaRPr lang="en-MY" sz="28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624E394-BF64-9994-6C20-F614D847A61F}"/>
              </a:ext>
            </a:extLst>
          </p:cNvPr>
          <p:cNvSpPr/>
          <p:nvPr/>
        </p:nvSpPr>
        <p:spPr>
          <a:xfrm>
            <a:off x="3428998" y="7353300"/>
            <a:ext cx="13830297" cy="1868423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Sokongan</a:t>
            </a:r>
            <a:r>
              <a:rPr lang="en-MY" sz="28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Majikan</a:t>
            </a:r>
            <a:endParaRPr lang="en-MY" sz="2800" b="1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Membantu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majikan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dalam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pengambilan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pekerja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melalui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pangkalan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data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calon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sokongan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pengambilan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4857DC7-820B-514E-89B4-23D413B822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28698" y="5238016"/>
            <a:ext cx="1817781" cy="1904339"/>
          </a:xfrm>
          <a:prstGeom prst="rect">
            <a:avLst/>
          </a:prstGeom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2B286DF-2140-52D4-B3C3-8030BD2901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28698" y="7353299"/>
            <a:ext cx="1817780" cy="19043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9310A-B13E-6D43-1414-D1F09E26A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B7C58BC-3BB5-38D1-0A44-3C4124B8CB36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26E1557-9C8A-8093-0DB6-528FC64FBFAC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E26B5B05-1C3D-6CC1-4DAF-372442D70061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5A39C76-8742-80B2-2535-80159999568C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9ADE1CD1-86C7-9B0F-B1CD-0A6AF34AC60F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B987653-CE51-C402-44F8-3D52EF30A36D}"/>
              </a:ext>
            </a:extLst>
          </p:cNvPr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76FBB27-345B-542A-06DA-9CBE738707DC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F24475D0-A73E-D9F0-9101-0ED4337D1068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MY" sz="9000" dirty="0" err="1">
                  <a:latin typeface="League Spartan" panose="020B0604020202020204" charset="0"/>
                </a:rPr>
                <a:t>Kategori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 panose="020B0604020202020204" charset="0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45A1C6ED-B22F-9046-D0B1-14EA5F8B524A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D054A6BB-CC29-01E6-5B5D-F69E056D871F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A3E93ECF-38DB-8E79-BEF5-61679068AAD5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4009DECC-E2FD-646C-A6A5-AF020E6D98B6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663D429F-3619-E495-B527-FA84BF2E3BC3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>
            <a:extLst>
              <a:ext uri="{FF2B5EF4-FFF2-40B4-BE49-F238E27FC236}">
                <a16:creationId xmlns:a16="http://schemas.microsoft.com/office/drawing/2014/main" id="{66DADC17-FEA0-702C-AD25-C16EE866EE06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F1228F8A-065D-9DCE-D742-96BCED3F58CE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1F40CF-2756-D5D0-7F6A-08CCA46625B6}"/>
              </a:ext>
            </a:extLst>
          </p:cNvPr>
          <p:cNvSpPr/>
          <p:nvPr/>
        </p:nvSpPr>
        <p:spPr>
          <a:xfrm>
            <a:off x="6705166" y="5493264"/>
            <a:ext cx="4877668" cy="34602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Majikan</a:t>
            </a:r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Syarikat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organisasi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mencari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calon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pekerja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sesuai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mengisi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kekosongan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jawatan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DDDE564-E10D-1705-55CA-EE698C5528A0}"/>
              </a:ext>
            </a:extLst>
          </p:cNvPr>
          <p:cNvSpPr/>
          <p:nvPr/>
        </p:nvSpPr>
        <p:spPr>
          <a:xfrm>
            <a:off x="12381632" y="5493263"/>
            <a:ext cx="4877668" cy="34602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Golongan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Rentan</a:t>
            </a:r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daripada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kumpulan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rentan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seperti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orang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kurang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upaya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(OKU), orang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asli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warga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emas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bekas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banduan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, dan veteran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angkatan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tentera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88CCCC-870C-1051-BF6F-23FBB09F55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5"/>
          <a:stretch/>
        </p:blipFill>
        <p:spPr>
          <a:xfrm>
            <a:off x="13527987" y="2891740"/>
            <a:ext cx="2555939" cy="22841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A0267A-89A1-640D-7AF4-70B03D8F75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2"/>
          <a:stretch/>
        </p:blipFill>
        <p:spPr>
          <a:xfrm>
            <a:off x="8069583" y="3116117"/>
            <a:ext cx="2159996" cy="205973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5DA0A16-DF7E-4E9E-6245-94742BBDFFCE}"/>
              </a:ext>
            </a:extLst>
          </p:cNvPr>
          <p:cNvSpPr/>
          <p:nvPr/>
        </p:nvSpPr>
        <p:spPr>
          <a:xfrm>
            <a:off x="1028700" y="5493266"/>
            <a:ext cx="4877668" cy="34602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Pencari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Kerja</a:t>
            </a:r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menganggur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graduan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baharu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mereka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ingin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mencari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peluang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pekerjaan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baharu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8B71E5-799E-A00F-CFA7-48A11D61CD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7536" y="3015855"/>
            <a:ext cx="2159995" cy="21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7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88BF1-BD3D-384A-D0A3-122C7BA20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4A4E7B6-624F-A613-15A2-4055189074A6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5C30ACF-3D9E-8028-C019-07BCAE03E529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B3E76BA-F4F1-3B2B-B1B6-257ACB0A69F6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5D9B61C-FC18-7B92-073C-84FE175CE5C8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3E700F3D-754A-ABF1-A90F-120872CB6A05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127B6E1-2B43-78E4-1B27-ADEDED1AF247}"/>
              </a:ext>
            </a:extLst>
          </p:cNvPr>
          <p:cNvGrpSpPr/>
          <p:nvPr/>
        </p:nvGrpSpPr>
        <p:grpSpPr>
          <a:xfrm>
            <a:off x="1019174" y="820821"/>
            <a:ext cx="16811626" cy="1982724"/>
            <a:chOff x="0" y="0"/>
            <a:chExt cx="22415501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BC0CBBE-EF97-8E52-7B09-20221C6F3D4F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076FA6E-786E-199B-F543-4FFB6046B161}"/>
                </a:ext>
              </a:extLst>
            </p:cNvPr>
            <p:cNvSpPr txBox="1"/>
            <p:nvPr/>
          </p:nvSpPr>
          <p:spPr>
            <a:xfrm>
              <a:off x="0" y="152400"/>
              <a:ext cx="22415501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MY" sz="7200" dirty="0" err="1">
                  <a:latin typeface="League Spartan" panose="020B0604020202020204" charset="0"/>
                </a:rPr>
                <a:t>Perkhidmatan</a:t>
              </a:r>
              <a:r>
                <a:rPr lang="en-MY" sz="7200" dirty="0">
                  <a:latin typeface="League Spartan" panose="020B0604020202020204" charset="0"/>
                </a:rPr>
                <a:t> untuk </a:t>
              </a:r>
              <a:r>
                <a:rPr lang="en-MY" sz="7200" dirty="0" err="1">
                  <a:latin typeface="League Spartan" panose="020B0604020202020204" charset="0"/>
                </a:rPr>
                <a:t>Pencari</a:t>
              </a:r>
              <a:r>
                <a:rPr lang="en-MY" sz="7200" dirty="0">
                  <a:latin typeface="League Spartan" panose="020B0604020202020204" charset="0"/>
                </a:rPr>
                <a:t> </a:t>
              </a:r>
              <a:r>
                <a:rPr lang="en-MY" sz="7200" dirty="0" err="1">
                  <a:latin typeface="League Spartan" panose="020B0604020202020204" charset="0"/>
                </a:rPr>
                <a:t>Kerja</a:t>
              </a:r>
              <a:endParaRPr lang="en-US" sz="7200" b="1" u="none" strike="noStrike" spc="-129" dirty="0">
                <a:solidFill>
                  <a:srgbClr val="000000"/>
                </a:solidFill>
                <a:latin typeface="League Spartan" panose="020B0604020202020204" charset="0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C53052BA-DADC-30BE-A3A2-9746302D63DA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68A63A97-2465-0889-9308-0A849678D10C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F0EBC0C5-823C-1BCA-1B30-706300E9413A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B4D74B87-DB45-8A26-7014-E16EB64419A0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0B7533BF-FE00-1E19-76D5-6800A7ECD2A7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>
            <a:extLst>
              <a:ext uri="{FF2B5EF4-FFF2-40B4-BE49-F238E27FC236}">
                <a16:creationId xmlns:a16="http://schemas.microsoft.com/office/drawing/2014/main" id="{E3DED710-35F0-4E77-3A8D-AE3B81565D5A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6D17153E-5898-8CA7-E329-6F3B6D0E61CD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611E4CB-91FC-6042-7CC5-FD27C8DBEC40}"/>
              </a:ext>
            </a:extLst>
          </p:cNvPr>
          <p:cNvSpPr/>
          <p:nvPr/>
        </p:nvSpPr>
        <p:spPr>
          <a:xfrm>
            <a:off x="6705166" y="5755016"/>
            <a:ext cx="4877668" cy="31984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Program Latihan</a:t>
            </a:r>
          </a:p>
          <a:p>
            <a:pPr algn="ctr"/>
            <a:endParaRPr lang="en-MY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Menyediakan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kursus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peningkatan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kemahiran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latihan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vokasional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meningkatkan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kebolehpasaran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2586B0E-7810-6089-5C1A-A4BA97418B8D}"/>
              </a:ext>
            </a:extLst>
          </p:cNvPr>
          <p:cNvSpPr/>
          <p:nvPr/>
        </p:nvSpPr>
        <p:spPr>
          <a:xfrm>
            <a:off x="12372107" y="5755017"/>
            <a:ext cx="4877668" cy="31984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Program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Peralihan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Kerjaya</a:t>
            </a:r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MY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Bimbingan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kerjaya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latihan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khusus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bagi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ingin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menukar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bidang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pekerjaan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6B744C-4D1D-6DB1-5408-9224477F0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0943" y="3331550"/>
            <a:ext cx="2159996" cy="2159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39E397-8BA0-5219-EB34-8367AF5FB3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4001" y="3331550"/>
            <a:ext cx="2159996" cy="215999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60669BE-CAAC-026E-195C-E292B90B914D}"/>
              </a:ext>
            </a:extLst>
          </p:cNvPr>
          <p:cNvSpPr/>
          <p:nvPr/>
        </p:nvSpPr>
        <p:spPr>
          <a:xfrm>
            <a:off x="1028700" y="5755018"/>
            <a:ext cx="4877668" cy="319848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Karnival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Kerjaya</a:t>
            </a:r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Pameran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kerjaya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peluang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temuduga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terbuka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sesi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jaringan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bersama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majikan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1E7568-9E5F-3A9C-D698-587059FAFE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7536" y="3331551"/>
            <a:ext cx="2159995" cy="21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6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759D7-5F4F-C436-2B72-41BC192C3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3C62723-E055-3432-FDF1-463BEDB7AAF1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F020C6A-1329-A78A-8579-5993AD18BD1C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A7AADCA-6EA3-74B5-E4D6-57B87026C3F6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7B54D18-64C9-AAB2-A323-613AD0B23912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35371B29-03FF-63EF-541C-D679106529C5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9BE6054-1C23-5A51-08EF-46D6167EFB86}"/>
              </a:ext>
            </a:extLst>
          </p:cNvPr>
          <p:cNvSpPr txBox="1"/>
          <p:nvPr/>
        </p:nvSpPr>
        <p:spPr>
          <a:xfrm>
            <a:off x="1019174" y="935121"/>
            <a:ext cx="16811626" cy="186842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lvl="0" indent="0" algn="l">
              <a:lnSpc>
                <a:spcPts val="9180"/>
              </a:lnSpc>
              <a:spcBef>
                <a:spcPct val="0"/>
              </a:spcBef>
            </a:pPr>
            <a:r>
              <a:rPr lang="en-MY" sz="7000" dirty="0" err="1">
                <a:latin typeface="League Spartan" panose="020B0604020202020204" charset="0"/>
              </a:rPr>
              <a:t>Perkhidmatan</a:t>
            </a:r>
            <a:r>
              <a:rPr lang="en-MY" sz="7000" dirty="0">
                <a:latin typeface="League Spartan" panose="020B0604020202020204" charset="0"/>
              </a:rPr>
              <a:t> </a:t>
            </a:r>
            <a:r>
              <a:rPr lang="en-MY" sz="7000" dirty="0" err="1">
                <a:latin typeface="League Spartan" panose="020B0604020202020204" charset="0"/>
              </a:rPr>
              <a:t>Untuk</a:t>
            </a:r>
            <a:r>
              <a:rPr lang="en-MY" sz="7000" dirty="0">
                <a:latin typeface="League Spartan" panose="020B0604020202020204" charset="0"/>
              </a:rPr>
              <a:t> </a:t>
            </a:r>
            <a:r>
              <a:rPr lang="en-MY" sz="7000" dirty="0" err="1">
                <a:latin typeface="League Spartan" panose="020B0604020202020204" charset="0"/>
              </a:rPr>
              <a:t>Pencari</a:t>
            </a:r>
            <a:r>
              <a:rPr lang="en-MY" sz="7000" dirty="0">
                <a:latin typeface="League Spartan" panose="020B0604020202020204" charset="0"/>
              </a:rPr>
              <a:t> </a:t>
            </a:r>
            <a:r>
              <a:rPr lang="en-MY" sz="7000" dirty="0" err="1">
                <a:latin typeface="League Spartan" panose="020B0604020202020204" charset="0"/>
              </a:rPr>
              <a:t>Kerja</a:t>
            </a:r>
            <a:endParaRPr lang="en-US" sz="7000" b="1" u="none" strike="noStrike" spc="-129" dirty="0">
              <a:solidFill>
                <a:srgbClr val="000000"/>
              </a:solidFill>
              <a:latin typeface="League Spartan" panose="020B0604020202020204" charset="0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CB2860A1-182E-0875-0BC2-11EB5C9C5038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09E706D2-E788-797D-F357-378DCAB88EFD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E640E352-5ADE-3CC1-F147-D55F882683EE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0969A35E-2FBB-EDF2-DC34-91493241F56C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01C8E677-AA28-3884-B746-CB8B3E3A54D2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>
            <a:extLst>
              <a:ext uri="{FF2B5EF4-FFF2-40B4-BE49-F238E27FC236}">
                <a16:creationId xmlns:a16="http://schemas.microsoft.com/office/drawing/2014/main" id="{6F33E152-F344-7E12-3B72-5A154708D70C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870F08C3-CE3D-586C-1140-71CEAE21F212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9FC97F-C992-1E3B-74D4-21C5DD6F5515}"/>
              </a:ext>
            </a:extLst>
          </p:cNvPr>
          <p:cNvSpPr/>
          <p:nvPr/>
        </p:nvSpPr>
        <p:spPr>
          <a:xfrm>
            <a:off x="6700403" y="5602617"/>
            <a:ext cx="4877668" cy="319848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Kembali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Bekerja</a:t>
            </a:r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MY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Sokongan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kepada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mereka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yang lama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menganggur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kembali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bekerja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melalui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kaunseling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latihan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semula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7FC3776-43B4-DC34-B5E0-B9ECA7B96345}"/>
              </a:ext>
            </a:extLst>
          </p:cNvPr>
          <p:cNvSpPr/>
          <p:nvPr/>
        </p:nvSpPr>
        <p:spPr>
          <a:xfrm>
            <a:off x="12372107" y="5602620"/>
            <a:ext cx="4877668" cy="31984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sv-SE" sz="2800" b="1" dirty="0">
                <a:latin typeface="Poppins" panose="00000500000000000000" pitchFamily="2" charset="0"/>
                <a:cs typeface="Poppins" panose="00000500000000000000" pitchFamily="2" charset="0"/>
              </a:rPr>
              <a:t>Program Penempatan Semula </a:t>
            </a:r>
          </a:p>
          <a:p>
            <a:pPr algn="ctr"/>
            <a:endParaRPr lang="sv-SE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sv-SE" sz="2400" dirty="0">
                <a:latin typeface="Poppins" panose="00000500000000000000" pitchFamily="2" charset="0"/>
                <a:cs typeface="Poppins" panose="00000500000000000000" pitchFamily="2" charset="0"/>
              </a:rPr>
              <a:t>Membantu individu yang kehilangan pekerjaan mendapatkan peluang kerja baharu yang sesuai.</a:t>
            </a:r>
            <a:endParaRPr lang="en-MY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0A9DCB-77F1-8F30-2C42-13DBA1167B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1358" y="3261624"/>
            <a:ext cx="2067006" cy="20670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87D588-8693-1E25-C706-1D6F1771F7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0362" y="3199121"/>
            <a:ext cx="2067006" cy="206700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69A5EC-07E1-D3E5-5094-4CAA76C417D0}"/>
              </a:ext>
            </a:extLst>
          </p:cNvPr>
          <p:cNvSpPr/>
          <p:nvPr/>
        </p:nvSpPr>
        <p:spPr>
          <a:xfrm>
            <a:off x="1028700" y="5602619"/>
            <a:ext cx="4877668" cy="319848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Maklumat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Pasaran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Buruh</a:t>
            </a:r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Memberikan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data dan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analisis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terkini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mengenai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trend dan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permintaan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industri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pasaran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buruh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349B70-CD69-E31F-4B3A-95E28E7211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6524" y="3266610"/>
            <a:ext cx="2062020" cy="20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7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551DC-A185-AF27-4558-915A45ABC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12F3B41-666F-C96B-47BF-232AFB1CE3B6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E886274-27B7-007F-7905-8516F05D67A3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217143F9-574E-68AB-E000-F6D57FAB5AA9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FA1AA9A-7492-46D5-6C7B-C283DF9F8F03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71DE1174-33BE-27FC-F582-FCDEA7F3F2CC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0E49D954-C943-7708-5D6A-31A787599CAD}"/>
              </a:ext>
            </a:extLst>
          </p:cNvPr>
          <p:cNvGrpSpPr/>
          <p:nvPr/>
        </p:nvGrpSpPr>
        <p:grpSpPr>
          <a:xfrm>
            <a:off x="1019174" y="820821"/>
            <a:ext cx="16735426" cy="1982724"/>
            <a:chOff x="0" y="0"/>
            <a:chExt cx="22313901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6F8DFE8-6D7A-CDFF-64CF-B0D9D33AE4E9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DE71BEC-4E6B-7184-071D-E848603AE9F2}"/>
                </a:ext>
              </a:extLst>
            </p:cNvPr>
            <p:cNvSpPr txBox="1"/>
            <p:nvPr/>
          </p:nvSpPr>
          <p:spPr>
            <a:xfrm>
              <a:off x="0" y="152400"/>
              <a:ext cx="22313901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MY" sz="7000" dirty="0" err="1">
                  <a:latin typeface="League Spartan" panose="020B0604020202020204" charset="0"/>
                </a:rPr>
                <a:t>Perkhidmatan</a:t>
              </a:r>
              <a:r>
                <a:rPr lang="en-MY" sz="7000" dirty="0">
                  <a:latin typeface="League Spartan" panose="020B0604020202020204" charset="0"/>
                </a:rPr>
                <a:t> untuk </a:t>
              </a:r>
              <a:r>
                <a:rPr lang="en-MY" sz="7000" dirty="0" err="1">
                  <a:latin typeface="League Spartan" panose="020B0604020202020204" charset="0"/>
                </a:rPr>
                <a:t>Pencari</a:t>
              </a:r>
              <a:r>
                <a:rPr lang="en-MY" sz="7000" dirty="0">
                  <a:latin typeface="League Spartan" panose="020B0604020202020204" charset="0"/>
                </a:rPr>
                <a:t> </a:t>
              </a:r>
              <a:r>
                <a:rPr lang="en-MY" sz="7000" dirty="0" err="1">
                  <a:latin typeface="League Spartan" panose="020B0604020202020204" charset="0"/>
                </a:rPr>
                <a:t>Kerja</a:t>
              </a:r>
              <a:endParaRPr lang="en-US" sz="7000" b="1" u="none" strike="noStrike" spc="-129" dirty="0">
                <a:solidFill>
                  <a:srgbClr val="000000"/>
                </a:solidFill>
                <a:latin typeface="League Spartan" panose="020B0604020202020204" charset="0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03CD03DA-7A1D-D9C7-E8C5-C352E2D661DB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B9A9303-8FCA-A07B-0FC8-5D150E8AB7D6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94380DE6-A3A7-A694-4EBA-F4C7CADA9E66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2A092F67-FA1C-1EC2-EA41-935E1E1FAD08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0ABB9D30-7732-044A-BEF7-572F9592A312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>
            <a:extLst>
              <a:ext uri="{FF2B5EF4-FFF2-40B4-BE49-F238E27FC236}">
                <a16:creationId xmlns:a16="http://schemas.microsoft.com/office/drawing/2014/main" id="{3A8BFE66-9C89-FC48-5B31-2D8AD454CD02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FF5E7A83-9D36-D957-C2D5-46C2379046CA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74A714B-1209-4CA2-E41E-76D1DE1553A6}"/>
              </a:ext>
            </a:extLst>
          </p:cNvPr>
          <p:cNvSpPr/>
          <p:nvPr/>
        </p:nvSpPr>
        <p:spPr>
          <a:xfrm>
            <a:off x="10679251" y="6006382"/>
            <a:ext cx="4877668" cy="25661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MYMidCareer40</a:t>
            </a:r>
          </a:p>
          <a:p>
            <a:pPr algn="ctr"/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Menyediakan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latihan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penempatan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pekerjaan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berusia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40 tahun ke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atas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7C81CD-64DF-8FBB-B61F-D2C459E80D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69504" y="3560567"/>
            <a:ext cx="2097162" cy="209716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BC113D5-01DC-3A75-DBD9-ABA4598E8870}"/>
              </a:ext>
            </a:extLst>
          </p:cNvPr>
          <p:cNvSpPr/>
          <p:nvPr/>
        </p:nvSpPr>
        <p:spPr>
          <a:xfrm>
            <a:off x="2731082" y="6006382"/>
            <a:ext cx="4877668" cy="25661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MYNextChampion</a:t>
            </a:r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Inisiatif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membangunkan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bakat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muda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latihan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, mentor, dan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peluang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industri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2384880-A45D-E071-1112-E0F2424C92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1334" y="3560567"/>
            <a:ext cx="2097163" cy="209716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7655F6-AC77-FD3F-844C-A31E3D59559E}"/>
              </a:ext>
            </a:extLst>
          </p:cNvPr>
          <p:cNvCxnSpPr/>
          <p:nvPr/>
        </p:nvCxnSpPr>
        <p:spPr>
          <a:xfrm>
            <a:off x="9144000" y="3314700"/>
            <a:ext cx="0" cy="54864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9F8F55B-46C2-15A9-6EBB-54AF197192E0}"/>
              </a:ext>
            </a:extLst>
          </p:cNvPr>
          <p:cNvSpPr txBox="1"/>
          <p:nvPr/>
        </p:nvSpPr>
        <p:spPr>
          <a:xfrm>
            <a:off x="19163489" y="5544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6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147FF-C102-2484-F6C2-3610297D2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3A12209-CA3F-7AB9-5331-985434F845FC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AEC406C-7EE3-9E99-63A7-BC5CA8A65D3A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2FA8836-906F-DD0B-76C6-0354726EF559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C952587-62F8-E438-DED9-BBDA949FE1DC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E6A77272-B2A5-34FB-E621-2D7AD72DDE17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2152E4D-4267-72A1-1922-EDB8E21E89DE}"/>
              </a:ext>
            </a:extLst>
          </p:cNvPr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B5D518E-3848-7D38-F3B4-98AD60EFCED0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7E9D3B1-F69C-A12F-AEB7-7EA05E008947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MY" sz="7200" dirty="0" err="1">
                  <a:latin typeface="League Spartan" panose="020B0604020202020204" charset="0"/>
                </a:rPr>
                <a:t>Perkhidmatan</a:t>
              </a:r>
              <a:r>
                <a:rPr lang="en-MY" sz="7200" dirty="0">
                  <a:latin typeface="League Spartan" panose="020B0604020202020204" charset="0"/>
                </a:rPr>
                <a:t> untuk </a:t>
              </a:r>
              <a:r>
                <a:rPr lang="en-MY" sz="7200" dirty="0" err="1">
                  <a:latin typeface="League Spartan" panose="020B0604020202020204" charset="0"/>
                </a:rPr>
                <a:t>Majikan</a:t>
              </a:r>
              <a:endParaRPr lang="en-US" sz="7200" b="1" u="none" strike="noStrike" spc="-129" dirty="0">
                <a:solidFill>
                  <a:srgbClr val="000000"/>
                </a:solidFill>
                <a:latin typeface="League Spartan" panose="020B0604020202020204" charset="0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2A77DCDD-8F4F-90AD-60FE-048CD7B58843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21F4E70-7AC3-92DB-822B-4170C48274D1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98C6B233-30A9-1B95-1897-FF8B57923B3D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E3E884BC-89F3-661F-7437-1CB364BE2272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D4E38B28-12FC-76A6-F45A-E7D615BDE76C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>
            <a:extLst>
              <a:ext uri="{FF2B5EF4-FFF2-40B4-BE49-F238E27FC236}">
                <a16:creationId xmlns:a16="http://schemas.microsoft.com/office/drawing/2014/main" id="{A73A56E9-B195-7A11-28AB-40F06820A87E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1CCEA434-F13C-34ED-82DD-E9FF37861C11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EE38DA-B2A5-E1FD-9249-CB8DE2E91AFF}"/>
              </a:ext>
            </a:extLst>
          </p:cNvPr>
          <p:cNvSpPr/>
          <p:nvPr/>
        </p:nvSpPr>
        <p:spPr>
          <a:xfrm>
            <a:off x="6700403" y="5493260"/>
            <a:ext cx="4877668" cy="34602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Program Kemahiran Tinggi</a:t>
            </a:r>
          </a:p>
          <a:p>
            <a:pPr algn="ctr"/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Menyediakan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latihan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pekerja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kemahiran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khusus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diperlukan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oleh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industri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61D31A5-DDEA-D306-279B-BF1CE300C514}"/>
              </a:ext>
            </a:extLst>
          </p:cNvPr>
          <p:cNvSpPr/>
          <p:nvPr/>
        </p:nvSpPr>
        <p:spPr>
          <a:xfrm>
            <a:off x="12372107" y="5493261"/>
            <a:ext cx="4877668" cy="34602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MYMidCareer40</a:t>
            </a:r>
          </a:p>
          <a:p>
            <a:pPr algn="ctr"/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Memberi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akses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kepada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pekerja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berpengalaman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berusia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40 tahun ke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atas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telah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mengikuti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latihan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peningkatan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kemahiran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848754-ECB5-362C-957F-0BDCC730D0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20941" y="3177243"/>
            <a:ext cx="1979999" cy="19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7FA834-17EC-E5C6-0182-8B0129375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999" y="3176769"/>
            <a:ext cx="1980000" cy="198000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FD4C358-7469-636D-BBFD-203BAF72589A}"/>
              </a:ext>
            </a:extLst>
          </p:cNvPr>
          <p:cNvSpPr/>
          <p:nvPr/>
        </p:nvSpPr>
        <p:spPr>
          <a:xfrm>
            <a:off x="1028700" y="5493261"/>
            <a:ext cx="4877668" cy="34602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Upah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Tempatan</a:t>
            </a:r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Membantu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majikan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mendapatkan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pekerja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tempatan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berkelayakan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melalui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pangkalan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data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MyFutureJobs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0B0D930-2330-D92C-15DD-4EE02D9C15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9753" y="3181208"/>
            <a:ext cx="1975562" cy="197556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763CE4E-1BFD-D630-1526-06FA554D9DE1}"/>
              </a:ext>
            </a:extLst>
          </p:cNvPr>
          <p:cNvSpPr txBox="1"/>
          <p:nvPr/>
        </p:nvSpPr>
        <p:spPr>
          <a:xfrm>
            <a:off x="19416409" y="65175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7F77D4-26F1-F9E3-B401-79C5E0C3DDC3}"/>
              </a:ext>
            </a:extLst>
          </p:cNvPr>
          <p:cNvSpPr txBox="1"/>
          <p:nvPr/>
        </p:nvSpPr>
        <p:spPr>
          <a:xfrm>
            <a:off x="19182945" y="6011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7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8474A-5542-2CD1-DFF7-BB9ADFFD5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B15EF90-2CF2-3B51-17DA-A75EEB8A8F43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A03F156-DE10-B6F0-9148-C45E29B1C199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BA0DE069-A042-F689-5C1C-32CC91091CE0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609C4A-EC21-6996-4BBB-16B2DE1B508D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17C93E66-60E5-534B-0948-8145CD4D0013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24840257-7626-1EF1-15E7-58FDC8481C31}"/>
              </a:ext>
            </a:extLst>
          </p:cNvPr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FEB3761-817F-8481-D265-5FF40CD7062A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2D44DBE2-02CC-B302-6304-B7C36F150DF4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MY" sz="7200" dirty="0" err="1">
                  <a:latin typeface="League Spartan" panose="020B0604020202020204" charset="0"/>
                </a:rPr>
                <a:t>Perkhidmatan</a:t>
              </a:r>
              <a:r>
                <a:rPr lang="en-MY" sz="7200" dirty="0">
                  <a:latin typeface="League Spartan" panose="020B0604020202020204" charset="0"/>
                </a:rPr>
                <a:t> untuk </a:t>
              </a:r>
              <a:r>
                <a:rPr lang="en-MY" sz="7200" dirty="0" err="1">
                  <a:latin typeface="League Spartan" panose="020B0604020202020204" charset="0"/>
                </a:rPr>
                <a:t>Majikan</a:t>
              </a:r>
              <a:endParaRPr lang="en-US" sz="7200" b="1" u="none" strike="noStrike" spc="-129" dirty="0">
                <a:solidFill>
                  <a:srgbClr val="000000"/>
                </a:solidFill>
                <a:latin typeface="League Spartan" panose="020B0604020202020204" charset="0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F89CAAFB-A9D1-E217-5DC4-B9940325DFFE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03D678EA-E9B4-116D-C8E7-45052287637A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9652921-75FF-51AB-ABD1-4D4DAD7D8B58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A7FE6AB7-48A4-CB6F-FD48-20C7E99886CC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6528E05B-4F08-F739-25C7-C5BDD1B0AC75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>
            <a:extLst>
              <a:ext uri="{FF2B5EF4-FFF2-40B4-BE49-F238E27FC236}">
                <a16:creationId xmlns:a16="http://schemas.microsoft.com/office/drawing/2014/main" id="{507074D4-7013-488D-B1F3-C0B6BE0C2BC5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B346C2EB-BE49-1208-0570-96B681D060AC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916099-A9E3-3BBD-7603-32086918789F}"/>
              </a:ext>
            </a:extLst>
          </p:cNvPr>
          <p:cNvSpPr/>
          <p:nvPr/>
        </p:nvSpPr>
        <p:spPr>
          <a:xfrm>
            <a:off x="6705164" y="4940093"/>
            <a:ext cx="4877668" cy="34240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Peluang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Kedua</a:t>
            </a:r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Menyokong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majikan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mengambil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pekerja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seperti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bekas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banduan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penganggur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lama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melalui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insentif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bantuan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tambahan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56CB28-31E9-5707-036F-E90CB1A92720}"/>
              </a:ext>
            </a:extLst>
          </p:cNvPr>
          <p:cNvSpPr/>
          <p:nvPr/>
        </p:nvSpPr>
        <p:spPr>
          <a:xfrm>
            <a:off x="12372107" y="4940093"/>
            <a:ext cx="4877668" cy="416580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Laporan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Pengambilan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Pekerja</a:t>
            </a:r>
            <a:r>
              <a:rPr lang="en-MY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Tempatan</a:t>
            </a:r>
            <a:endParaRPr lang="en-MY" sz="2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MY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Membantu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majikan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menyediakan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laporan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pengambilan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pekerja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tempatan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pemantauan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perancangan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tenaga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400" dirty="0" err="1">
                <a:latin typeface="Poppins" panose="00000500000000000000" pitchFamily="2" charset="0"/>
                <a:cs typeface="Poppins" panose="00000500000000000000" pitchFamily="2" charset="0"/>
              </a:rPr>
              <a:t>kerja</a:t>
            </a:r>
            <a:r>
              <a:rPr lang="en-MY" sz="2400" dirty="0">
                <a:latin typeface="Poppins" panose="00000500000000000000" pitchFamily="2" charset="0"/>
                <a:cs typeface="Poppins" panose="00000500000000000000" pitchFamily="2" charset="0"/>
              </a:rPr>
              <a:t> negara</a:t>
            </a:r>
            <a:r>
              <a:rPr lang="en-MY" sz="2400" b="1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MY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7AC520-B6F5-2D6F-0619-223109EC12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07759" y="2879937"/>
            <a:ext cx="1806363" cy="1806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93717E-6400-56D2-F4E7-3919ED3EA2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0817" y="2875012"/>
            <a:ext cx="1806363" cy="180636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59618CC-15F3-76EB-991B-30D8EE3C0FDA}"/>
              </a:ext>
            </a:extLst>
          </p:cNvPr>
          <p:cNvSpPr/>
          <p:nvPr/>
        </p:nvSpPr>
        <p:spPr>
          <a:xfrm>
            <a:off x="1019174" y="4940093"/>
            <a:ext cx="4877668" cy="2585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b-NO" sz="2800" b="1" dirty="0">
                <a:latin typeface="Poppins" panose="00000500000000000000" pitchFamily="2" charset="0"/>
                <a:cs typeface="Poppins" panose="00000500000000000000" pitchFamily="2" charset="0"/>
              </a:rPr>
              <a:t>Orang Asli &amp; OKU</a:t>
            </a:r>
          </a:p>
          <a:p>
            <a:pPr algn="ctr"/>
            <a:endParaRPr lang="nb-NO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b-NO" sz="2400" dirty="0">
                <a:latin typeface="Poppins" panose="00000500000000000000" pitchFamily="2" charset="0"/>
                <a:cs typeface="Poppins" panose="00000500000000000000" pitchFamily="2" charset="0"/>
              </a:rPr>
              <a:t>Inisiatif khas untuk melatih dan menempatkan komuniti Orang Asli dan OKU dalam sektor pekerjaan.</a:t>
            </a:r>
            <a:endParaRPr lang="en-MY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05C81B-CA58-3B86-7EF4-B764AF84AB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7322" y="2875012"/>
            <a:ext cx="1806363" cy="180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8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1017</Words>
  <Application>Microsoft Macintosh PowerPoint</Application>
  <PresentationFormat>Custom</PresentationFormat>
  <Paragraphs>143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League Spartan</vt:lpstr>
      <vt:lpstr>Courier New</vt:lpstr>
      <vt:lpstr>Poppins Light</vt:lpstr>
      <vt:lpstr>Poppins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 MADANI V2.1.pptx</dc:title>
  <cp:lastModifiedBy>syamil nashir</cp:lastModifiedBy>
  <cp:revision>41</cp:revision>
  <dcterms:created xsi:type="dcterms:W3CDTF">2006-08-16T00:00:00Z</dcterms:created>
  <dcterms:modified xsi:type="dcterms:W3CDTF">2025-04-23T03:16:17Z</dcterms:modified>
  <dc:identifier>DAGe2nMcNhU</dc:identifier>
</cp:coreProperties>
</file>