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307" r:id="rId6"/>
    <p:sldId id="309" r:id="rId7"/>
    <p:sldId id="311" r:id="rId8"/>
    <p:sldId id="312" r:id="rId9"/>
    <p:sldId id="313" r:id="rId10"/>
    <p:sldId id="315" r:id="rId11"/>
    <p:sldId id="333" r:id="rId12"/>
    <p:sldId id="334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27" r:id="rId23"/>
    <p:sldId id="330" r:id="rId24"/>
    <p:sldId id="331" r:id="rId25"/>
    <p:sldId id="272" r:id="rId26"/>
    <p:sldId id="273" r:id="rId27"/>
  </p:sldIdLst>
  <p:sldSz cx="18288000" cy="10287000"/>
  <p:notesSz cx="6858000" cy="9144000"/>
  <p:embeddedFontLst>
    <p:embeddedFont>
      <p:font typeface="League Spartan" pitchFamily="2" charset="77"/>
      <p:regular r:id="rId28"/>
      <p:bold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Poppins" pitchFamily="2" charset="77"/>
      <p:regular r:id="rId34"/>
      <p:bold r:id="rId35"/>
      <p:italic r:id="rId36"/>
      <p:boldItalic r:id="rId37"/>
    </p:embeddedFont>
    <p:embeddedFont>
      <p:font typeface="Poppins Light" panose="020B060402020202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558" autoAdjust="0"/>
  </p:normalViewPr>
  <p:slideViewPr>
    <p:cSldViewPr>
      <p:cViewPr varScale="1">
        <p:scale>
          <a:sx n="66" d="100"/>
          <a:sy n="66" d="100"/>
        </p:scale>
        <p:origin x="7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hyperlink" Target="https://www.paynet.my/CashlessBoleh2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7.svg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image" Target="../media/image44.sv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paynet.my/CashlessBoleh2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Cashless </a:t>
              </a:r>
              <a:r>
                <a:rPr lang="en-US" sz="111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Boleh</a:t>
              </a: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5.0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43E3-F01D-6EB8-C23E-B9C930382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5A7DEE-4281-3FC1-A4DD-A8B3927F688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5999B6-FE2F-DB6A-E09F-3E074647444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0130BB7-BF03-278C-4484-5D7AB19F3D78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C7FB866-0F39-C196-DFBF-7EFCD88BC8C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83EF105-40F2-2B47-4165-89EA2E9052EA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682DAF6-BEC1-7EBF-414D-6AFB0EDEF718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340736-411A-D22A-6129-28B5BE07E808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170D49D-6D24-C231-80DF-D04710C0912A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Perkhidmatan</a:t>
              </a:r>
              <a:r>
                <a:rPr lang="en-US" sz="9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PayNet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79BAE99-0D08-17BC-213F-D183B294267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6D11DBB-C904-12E9-C3D8-7102970B234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3B5EE1-739B-9B65-878E-8607DFA6B222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521A2E8-8102-EB74-8E29-79644AD6EBA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43F6F24C-A786-014F-D637-5D92FB09E3C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1C6DFD1D-27A2-AE0C-D163-D8895CA4E2B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B465C67-E1C2-327A-A53B-38F158473430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7362A93-570D-C2A9-F617-38935FA252E7}"/>
              </a:ext>
            </a:extLst>
          </p:cNvPr>
          <p:cNvSpPr/>
          <p:nvPr/>
        </p:nvSpPr>
        <p:spPr>
          <a:xfrm>
            <a:off x="1028699" y="5159361"/>
            <a:ext cx="3703785" cy="36417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eSPICK</a:t>
            </a:r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pemprosesan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elektronik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mempercepatkan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penjelasan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di Malaysia.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94A5E4A-BABF-43BC-2B83-43F299D13F04}"/>
              </a:ext>
            </a:extLst>
          </p:cNvPr>
          <p:cNvSpPr/>
          <p:nvPr/>
        </p:nvSpPr>
        <p:spPr>
          <a:xfrm>
            <a:off x="9379911" y="5153776"/>
            <a:ext cx="3703785" cy="36417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2400" b="1" dirty="0">
                <a:latin typeface="Poppins" panose="00000500000000000000" pitchFamily="2" charset="0"/>
                <a:cs typeface="Poppins" panose="00000500000000000000" pitchFamily="2" charset="0"/>
              </a:rPr>
              <a:t>JomPAY</a:t>
            </a:r>
          </a:p>
          <a:p>
            <a:pPr algn="ctr"/>
            <a:endParaRPr lang="nb-NO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b-NO" sz="2400" dirty="0">
                <a:latin typeface="Poppins" panose="00000500000000000000" pitchFamily="2" charset="0"/>
                <a:cs typeface="Poppins" panose="00000500000000000000" pitchFamily="2" charset="0"/>
              </a:rPr>
              <a:t>Platform pembayaran bil kebangsaan.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02FF9C-95E6-CACD-24C9-69FD17F47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9190" y="3345488"/>
            <a:ext cx="1505226" cy="1440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BD29F5-18B3-A5DB-D590-ED957E7DE51B}"/>
              </a:ext>
            </a:extLst>
          </p:cNvPr>
          <p:cNvSpPr/>
          <p:nvPr/>
        </p:nvSpPr>
        <p:spPr>
          <a:xfrm>
            <a:off x="5204305" y="5153777"/>
            <a:ext cx="3703785" cy="36417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Interbank GIRO (IBG)</a:t>
            </a: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sv-SE" sz="2400" dirty="0">
                <a:latin typeface="Poppins" panose="00000500000000000000" pitchFamily="2" charset="0"/>
                <a:cs typeface="Poppins" panose="00000500000000000000" pitchFamily="2" charset="0"/>
              </a:rPr>
              <a:t>Pemindahan dana antara bank secara elektronik.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E49588-2D53-35D2-CE11-AA947155C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169" y="4096428"/>
            <a:ext cx="1914056" cy="68906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9E21F3-2517-DBE0-1187-079F0019EEB4}"/>
              </a:ext>
            </a:extLst>
          </p:cNvPr>
          <p:cNvSpPr/>
          <p:nvPr/>
        </p:nvSpPr>
        <p:spPr>
          <a:xfrm>
            <a:off x="13555514" y="5159927"/>
            <a:ext cx="3703785" cy="3635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MyDebit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Kad debit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nasional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membolehkan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tanpa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49F4D0-F02C-9D72-2054-44D72B3B1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31739"/>
          <a:stretch/>
        </p:blipFill>
        <p:spPr>
          <a:xfrm>
            <a:off x="14053396" y="3947288"/>
            <a:ext cx="2708020" cy="99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E70D36-F8CD-D232-8741-BF838F2BA6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591" y="34216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1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490B5-1CF3-7D08-8772-CD6F57E88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192609-C72D-D31E-7FD6-96CEAB001A2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DBCAB72-6EC8-65E1-13E6-D05ED9EB4B9D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9CD5F59-0A35-B25D-5C62-18B2723E836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DC80798-E461-9DC2-DFB9-0864E359518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D823EE4-3D3F-70C2-F284-83AAAD0C2B8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C580AD7-7CAD-ED02-5EEF-FDC44B169BCD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22DAAEB-442D-9A7E-CCCD-AEEC63203325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7CDFD14-F3A4-5B2F-53D2-D5F246A335F9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Perkhidmatan</a:t>
              </a:r>
              <a:r>
                <a:rPr lang="en-US" sz="9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PayNet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CE9353E-991F-DD33-C3BF-55E7651997B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02C4E32-F004-80CB-231D-DDB55355F18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DA6EDD1-14C1-28FE-91EE-7C3694B49DF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B0DAF15-81E8-499F-8252-81B076F77C3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2DB47F5D-69C8-0F5F-E25A-2600D8D28B3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CB57F71F-F192-BA64-C1C0-2E1738B680D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A8215E1-475D-0849-2234-D20946ADEEF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023F599-B1C4-D632-5A50-EE5CA6248811}"/>
              </a:ext>
            </a:extLst>
          </p:cNvPr>
          <p:cNvSpPr/>
          <p:nvPr/>
        </p:nvSpPr>
        <p:spPr>
          <a:xfrm>
            <a:off x="1028699" y="4892802"/>
            <a:ext cx="3703785" cy="40753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Financial Process Exchange (FPX)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Gerbang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talian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antara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bank.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2551BF-E6A4-2022-53DB-A5F3E11E2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7" b="29802"/>
          <a:stretch/>
        </p:blipFill>
        <p:spPr>
          <a:xfrm>
            <a:off x="1571095" y="3529734"/>
            <a:ext cx="2618991" cy="108036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834B164-F7A1-25FC-1251-96ACDC5D6B54}"/>
              </a:ext>
            </a:extLst>
          </p:cNvPr>
          <p:cNvSpPr/>
          <p:nvPr/>
        </p:nvSpPr>
        <p:spPr>
          <a:xfrm>
            <a:off x="9379911" y="4887219"/>
            <a:ext cx="3703785" cy="40809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DuitNow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pemindahan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serta-merta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telefon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MyKad,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10417B-C542-1DF5-1E2B-7D83404AD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4990" y="3029100"/>
            <a:ext cx="1653626" cy="15048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E369E1-0CDC-1A12-6F64-F7DD7F749ABE}"/>
              </a:ext>
            </a:extLst>
          </p:cNvPr>
          <p:cNvSpPr/>
          <p:nvPr/>
        </p:nvSpPr>
        <p:spPr>
          <a:xfrm>
            <a:off x="5204305" y="4887219"/>
            <a:ext cx="3703785" cy="40809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Direct Debit</a:t>
            </a: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automatik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berulang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1D6460-F6F4-A175-9B00-7FAF8E709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797" y="3029100"/>
            <a:ext cx="1504800" cy="15048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6CFB2A-7953-3115-AC7B-5B95FF7940D7}"/>
              </a:ext>
            </a:extLst>
          </p:cNvPr>
          <p:cNvSpPr/>
          <p:nvPr/>
        </p:nvSpPr>
        <p:spPr>
          <a:xfrm>
            <a:off x="13555514" y="4893369"/>
            <a:ext cx="3703785" cy="40747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DuitNow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QR</a:t>
            </a: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Piawaian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QR Nasional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membolehkan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aplikasi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bank dan e-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dompet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5C30EAE-7E34-08F0-EA91-A1804ED18B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r="20589"/>
          <a:stretch/>
        </p:blipFill>
        <p:spPr>
          <a:xfrm>
            <a:off x="14467125" y="3029100"/>
            <a:ext cx="1849763" cy="1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6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F509-8795-EC21-99FD-F57E43D7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D4FB70-E53F-FA8F-9341-4F604274C2A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C643E4-1E5E-0CAA-2AC3-80E3D9085EC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E5EE421-6CAE-78FD-95A6-F2365D8CC1E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4FA4FE-88C7-C60C-F343-B90EC5D0013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6C41BBD6-E585-A1EB-AF70-01AE4F827860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7C7DA6D-D6DD-8745-DD9B-F56F2350D2ED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5EB7746-5686-A9E4-92F6-F1D55B833052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1E4DE6A-7FEF-13AB-0C97-6024C26A1212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Perkhidmatan</a:t>
              </a:r>
              <a:r>
                <a:rPr lang="en-US" sz="9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PayNet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27E71E8-9FFE-0C9D-25A0-6F7EAA6B8F4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4133449-9BDC-A821-733E-7B0547812AB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30A3B1A-28D5-41B1-1E9C-1972764EF715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37D2E74-62FD-3EEA-060A-790C65C74F5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E65652F-7549-AF19-8B9A-C57804336F7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97EB4672-3DEF-4BB0-02FE-FC946955F20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D76F50C-3EE6-7BA6-1788-B935C0A7AA3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A55F982-C71D-A67C-1BE7-8BFC1CD839CF}"/>
              </a:ext>
            </a:extLst>
          </p:cNvPr>
          <p:cNvSpPr/>
          <p:nvPr/>
        </p:nvSpPr>
        <p:spPr>
          <a:xfrm>
            <a:off x="1028699" y="4772274"/>
            <a:ext cx="3703785" cy="4404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Shared ATM Network &amp; MEPS ATM</a:t>
            </a:r>
          </a:p>
          <a:p>
            <a:pPr algn="ctr"/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Membolehkan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pelanggan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bank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mengakses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10,000 ATM di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seluruh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negara.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6CD2D3-072B-FB6D-C22C-75F19AFC1008}"/>
              </a:ext>
            </a:extLst>
          </p:cNvPr>
          <p:cNvSpPr/>
          <p:nvPr/>
        </p:nvSpPr>
        <p:spPr>
          <a:xfrm>
            <a:off x="9379911" y="4766689"/>
            <a:ext cx="3703785" cy="4411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Smart Card &amp; Certification Services</a:t>
            </a: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ujian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pensijilan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cip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, terminal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3118E2-3B43-1C67-5D26-E720CBF0F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9406" y="2982548"/>
            <a:ext cx="1508471" cy="150847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1956EA-849A-8F2F-ECEA-746BFBE4180B}"/>
              </a:ext>
            </a:extLst>
          </p:cNvPr>
          <p:cNvSpPr/>
          <p:nvPr/>
        </p:nvSpPr>
        <p:spPr>
          <a:xfrm>
            <a:off x="5204305" y="4766690"/>
            <a:ext cx="3703785" cy="44110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Cross-Border Cash Withdrawal</a:t>
            </a: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Membolehkan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pengeluaran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ATM di negara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menyertai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20732A-7C1D-47B1-A0B2-DBE1FF56E4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796" y="2991893"/>
            <a:ext cx="1504800" cy="15048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82D1CFD-C539-2F3E-4924-81AF0618518B}"/>
              </a:ext>
            </a:extLst>
          </p:cNvPr>
          <p:cNvSpPr/>
          <p:nvPr/>
        </p:nvSpPr>
        <p:spPr>
          <a:xfrm>
            <a:off x="13555514" y="4772837"/>
            <a:ext cx="3703785" cy="44049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Currency Notes Processing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Proses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pengumpulan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pemilihan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pengedaran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kertas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oleh Bank Negara Malaysia.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9E324CC-85A2-6B3C-D593-C5C3B4D66D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7" b="3273"/>
          <a:stretch/>
        </p:blipFill>
        <p:spPr>
          <a:xfrm>
            <a:off x="14458007" y="2781300"/>
            <a:ext cx="1898799" cy="185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7C0AD-11F2-6687-E3B4-03DFC9D82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936" y="3223846"/>
            <a:ext cx="2499309" cy="13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F5D86-262A-591C-BE83-23CACA4A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8644C7-46A5-081D-A4BD-0A5D76F9439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EB8EAB-289F-74FA-B201-BE547C7F3F5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E08AED0-7353-CAE9-9858-8840E5274FA3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A8A356A-7CE7-9FEC-9B6A-D5E0714C2FAD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590FE91-7A7C-BB77-EE98-4E89B11C3BC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4928AFE-D215-A49F-782F-7DA974474663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7F5C49E-474F-71AC-7211-BC4052E7F001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4D9D128-668B-4BF2-97B4-4C58AC6E217C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DuitNow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QR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C3B3F1E-BA28-8D21-760A-53DB97214DB6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D88A462-09B2-5F8A-8E17-094D66F0B05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2D216DE-3D21-70D8-54EB-4766B3865804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AD4D088-0614-5B7F-4348-48D231A9226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6C08B502-6BB0-8A81-9291-A3B8510C3191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69FB6208-FCF7-C24A-A65F-3C70D1F5478F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84F2C11-D2E7-8334-D573-F8922E829B7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9B7258D-1472-0634-45CA-DDAD58590654}"/>
              </a:ext>
            </a:extLst>
          </p:cNvPr>
          <p:cNvSpPr txBox="1"/>
          <p:nvPr/>
        </p:nvSpPr>
        <p:spPr>
          <a:xfrm>
            <a:off x="1028700" y="2933700"/>
            <a:ext cx="14510386" cy="57883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melalui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DuitNow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QR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pengguna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membayar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mengimbas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kod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QR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menggunakan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perbankan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e-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dompet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>
              <a:buNone/>
            </a:pPr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Buka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Perbankan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/ E-Wallet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Contohnya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Maybank2u, CIMB Clicks, TNG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eWallet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DuitNow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QR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Cari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pilihan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DuitNow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QR dalam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Imbas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Kod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QR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Halakan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kamera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telefon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ke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kod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QR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peniaga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Masukkan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Jika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tidak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ditetapkan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secara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automatik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masukkan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perlu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dibayar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dan Bayar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Semak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butiran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46200-5BAC-AE42-D28E-6D675D22C4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r="20756"/>
          <a:stretch/>
        </p:blipFill>
        <p:spPr>
          <a:xfrm>
            <a:off x="15925800" y="7313676"/>
            <a:ext cx="2081491" cy="18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7651-5C5D-C480-9560-D6B38590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3BF36DA-7277-1A58-6A8E-F884913C5FA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3621B9-29D3-011C-402A-D51DC125C15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8E8D9A7-FD68-849E-3611-E561BD8F307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47DFB9-6151-897C-9ACF-D845CDBBCE45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A2F1A4DC-D2E7-60E7-B2BB-A344F21F5579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BE90195-5123-A0AF-1E5F-C9C01EA39154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CACA3D3-F321-7656-8B9B-A0F4222E16C0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0DF4670-0790-E7DA-07C2-918E5942791D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MyDebit</a:t>
              </a:r>
              <a:endParaRPr lang="en-US" sz="72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B91EF53-6E1E-B7E7-D8A5-40F86B43102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D33C6A3-0762-3B5E-62B4-AB505DF57C7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A12CBBE-4142-2A54-8458-1CAA300185E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7FA5E80-FF39-331B-9107-683C6D8D3633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AA2C828E-B625-14AF-D88B-1B93CA04A6A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E37C5C75-40B7-EE4B-8C7E-B794BC5CEFB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9E6A425-045A-65C8-AAAE-460C03127D64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516F325-7E2B-F6AA-245E-F6A555C2018F}"/>
              </a:ext>
            </a:extLst>
          </p:cNvPr>
          <p:cNvSpPr/>
          <p:nvPr/>
        </p:nvSpPr>
        <p:spPr>
          <a:xfrm>
            <a:off x="1028699" y="3123081"/>
            <a:ext cx="14744701" cy="5795468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810055E0-1FA1-0936-3A9D-1225B4D11461}"/>
              </a:ext>
            </a:extLst>
          </p:cNvPr>
          <p:cNvSpPr txBox="1"/>
          <p:nvPr/>
        </p:nvSpPr>
        <p:spPr>
          <a:xfrm>
            <a:off x="1028700" y="2933700"/>
            <a:ext cx="14510386" cy="5788325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3600" b="1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Tanpa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Sentuhan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MyDebit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menggunakan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ATM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debit.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>
              <a:buNone/>
            </a:pPr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Pastikan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Kad ATM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Disokong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Gunakan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ATM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menyokong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MyDebit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Sentuh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Masukkan Kad di Terminal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Letakkan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di terminal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(contactless)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masukkan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ke dalam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mesin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Masukkan PIN Jika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Diperlukan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Untuk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lebih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RM250, PIN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diperlukan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diproses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resit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dikeluarkan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A8D96-3DF1-EBE1-7CA7-B49E85F4BC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0" b="32427"/>
          <a:stretch/>
        </p:blipFill>
        <p:spPr>
          <a:xfrm>
            <a:off x="14935200" y="8049188"/>
            <a:ext cx="3032990" cy="11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4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DD5D2-1D14-5D32-9CC2-AA9A1CC4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5B9581-57DE-98B9-AA4F-56BD4BD63CE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BB9175-331A-3096-A208-7935659A1C2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FF5AE20-DDEE-1687-860E-104053E6B7A8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1CC6B7-83AA-56D5-09E7-43213DEDE2F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CD9B9813-1677-1597-E8BA-C19DC3E1233A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7A3F148-81C8-EB09-4269-A57F494128F2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C6DF34D-8FB5-4F1F-EAD2-50350A3237DB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0A43F54-6AC6-1AFE-3079-DFE32EEC5D4F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Direct Debit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5ED78C9-7C47-ABCF-74E4-7B00033EE7BE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66C86D4-4CA0-1CFB-2015-FD12D36823BB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9FB6209-59C2-3F99-0944-C99977074DA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AA04787-D0E4-425E-7771-03A02C613B5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147AE147-3601-6AE8-156D-4A8CA66B3EC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09D7FBF5-65EB-E8AF-36F6-933BD6AB7EF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AC1AD8C-8540-2FA0-4122-C7AF3959FEE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C1E267F-46C2-AD47-A8B8-37034FEC366A}"/>
              </a:ext>
            </a:extLst>
          </p:cNvPr>
          <p:cNvSpPr/>
          <p:nvPr/>
        </p:nvSpPr>
        <p:spPr>
          <a:xfrm>
            <a:off x="1028699" y="3123081"/>
            <a:ext cx="15025659" cy="5795468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203D18E-4280-E44C-6001-A3BAB5625907}"/>
              </a:ext>
            </a:extLst>
          </p:cNvPr>
          <p:cNvSpPr txBox="1"/>
          <p:nvPr/>
        </p:nvSpPr>
        <p:spPr>
          <a:xfrm>
            <a:off x="1028700" y="2901785"/>
            <a:ext cx="14510386" cy="6051715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Automatik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 Direct Debit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berulang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seperti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langganan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bil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bulanan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secara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automatik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635000" indent="-635000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Daftar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Peniaga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Penyedia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Perkhidmatan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Contohnya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bil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utiliti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langganan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streaming.</a:t>
            </a:r>
          </a:p>
          <a:p>
            <a:pPr marL="635000" indent="-635000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Lengkapkan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Borang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Kebenaran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Secara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fizikal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dalam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perbankan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dalam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talian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635000" indent="-635000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Pengesahan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oleh Bank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Bank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meluluskan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permohonan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untuk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pemotongan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automatik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635000" indent="-635000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Pastikan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Dana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Mencukupi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Bayaran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ditolak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secara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automatik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mengikut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jadual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D34A46-7662-E3B1-1EC7-846D88F11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5800" y="72009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1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2FE6-8827-EA81-F5FD-FDF4C4AD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C891B8-EDEA-29FF-9C51-10178807C0B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F8A242-4F46-9B26-45E8-D31C377747F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FCB72AA-426A-9CF6-82BA-90F92E3EABFF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E7AD831-071D-6B4E-43CE-015820DA290B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665D367-D9F5-FCC8-8F0C-9230011DC8A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1CA0FCC-CB55-8715-1511-FE5C25BA9996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E62D120-13D4-ECD0-B5B0-07D42BDBEB2B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7A777EF-14E3-5D88-FFF4-C0042AF6A52E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DuitNow</a:t>
              </a:r>
              <a:endParaRPr lang="en-US" sz="72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E9C51608-4DFE-F48F-3653-63E218748CB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6B83930-E8C8-64EC-CA81-F6763E0863B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20E960-E535-E467-7583-A9E736095AF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F7DF934-5944-59C9-7977-3F05F600434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B1CAE85-40AA-CB7C-1422-FD29A71761B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824970B9-EFC9-3581-696E-EDB968A78E6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2B6E320-C948-0BC5-2ADF-9C621EE4E3D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F5947C45-2064-9755-15A8-70DAECCB1D37}"/>
              </a:ext>
            </a:extLst>
          </p:cNvPr>
          <p:cNvSpPr txBox="1"/>
          <p:nvPr/>
        </p:nvSpPr>
        <p:spPr>
          <a:xfrm>
            <a:off x="1028700" y="2933700"/>
            <a:ext cx="14510386" cy="5213674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sv-SE" sz="3600" b="1" dirty="0">
                <a:latin typeface="Poppins" pitchFamily="2" charset="77"/>
                <a:cs typeface="Poppins" pitchFamily="2" charset="77"/>
              </a:rPr>
              <a:t>Pemindahan Wang Segera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DuitNow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pemindahan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wang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serta-merta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menggunakan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nombor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telefon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MyKad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nombor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perniagaan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Buka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Perbankan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Contohnya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RHB, Public Bank, AmBank.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DuitNow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Transfer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Masukkan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nombor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telefon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/MyKad/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nombor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perniagaan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penerima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Masukkan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Tetapkan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ingin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dipindahkan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Hantar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Semak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butiran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penerima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sebelum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mengesahkan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BFD7EE-BF6D-ADE1-741E-09C76A848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5800" y="7277100"/>
            <a:ext cx="2036491" cy="18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9B77-007E-346B-42FA-7481FCBC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BDD4A2-B482-80A7-62A4-929B1BD2CFB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2201F7-920E-CC72-782E-A0776215ED2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37F7E7C-0ECD-A50F-61A5-941D0CB5B6E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20EB274-6239-3F46-D19E-BF7EFC96C2C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E6C7898-8D80-B660-CC94-4ACBACBABF5D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9158F95-F5E6-EF09-4056-6A2B399003A6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BB8CC6A-2CF5-B4AD-181E-DBC5FFDCE4BA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939E9F6-772E-9291-40CF-E15DEEBC4C99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JomPay</a:t>
              </a:r>
              <a:endParaRPr lang="en-US" sz="72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C39E0B1-121E-FD6F-2745-930600FDD4F4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ACB410D-CAB4-47EA-08BC-6018C5F69FF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5352E27-0727-D6C1-74E2-8C768307DC7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33FB8D1-C89F-E1DC-0F44-AE96342D24C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3AE821E-9869-0764-DDA1-78C47FDB705E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B530C957-6B9E-F59A-5968-2F760304DD4B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4C01DEB-9A3D-3B3D-45CA-8F9EE67879D8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4147542-9C8D-D902-8935-3D367A7415C3}"/>
              </a:ext>
            </a:extLst>
          </p:cNvPr>
          <p:cNvSpPr/>
          <p:nvPr/>
        </p:nvSpPr>
        <p:spPr>
          <a:xfrm>
            <a:off x="1028700" y="3123081"/>
            <a:ext cx="15291257" cy="5795468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481162C-63F7-87A6-FBA2-FB8274CE20E8}"/>
              </a:ext>
            </a:extLst>
          </p:cNvPr>
          <p:cNvSpPr txBox="1"/>
          <p:nvPr/>
        </p:nvSpPr>
        <p:spPr>
          <a:xfrm>
            <a:off x="1028700" y="2936574"/>
            <a:ext cx="14668500" cy="57883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sv-SE" sz="3600" b="1" dirty="0">
                <a:latin typeface="Poppins" pitchFamily="2" charset="77"/>
                <a:cs typeface="Poppins" pitchFamily="2" charset="77"/>
              </a:rPr>
              <a:t>Pembayaran Bil Mudah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JomPAY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bil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kepada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peniaga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institusi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berdaftar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JomPAY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Dapatkan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Kod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Biller dan Ref-1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dari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Bil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Contohnya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bil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elektrik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air,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insurans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Buka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Perbankan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Online Banking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Masukkan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kod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biller dan Ref-1.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Masukkan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Tetapkan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perlu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dibayar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Semak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maklumat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lengkapkan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A8427-273C-53FF-4649-4AB82D016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130" y="7325334"/>
            <a:ext cx="1940870" cy="18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8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D14F4-F643-2190-40AB-26A5ADEC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B0192C-8C35-B415-DD7F-09A94CF805B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37690B-B371-D3FA-9DDD-0ABC5239F37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9883CA9-C732-9964-38A4-4069EA5916F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3A1EDE-504D-B4E8-A339-6BCB6F86ABF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3216A97-7492-62B1-5C16-3129CFFE8D96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23BB89F-513F-715D-7E79-65E36055D65D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6A7140B-03B7-FF1B-E039-DA70490C05DA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48B0D01-E430-80D3-BF32-2073946B4133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FPX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4E4E67A-88F9-C03E-7691-79CF32ECEB2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B985B77-E5B2-AAB5-B496-6CA855DABD0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76ED83B-A4A3-2C58-6F20-9A1C81975445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5F22E3A-BCA3-5BD7-D19C-740E99ED2B0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3F6B84F3-0582-C645-2818-53D735EE8F9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D20B9A0E-6609-35F1-768B-42ABBCACE77B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FB9055D-F4C4-EF8F-4B3D-01AED5B628A8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4627D16-178D-648F-7D45-9700BBD7B4E1}"/>
              </a:ext>
            </a:extLst>
          </p:cNvPr>
          <p:cNvSpPr txBox="1"/>
          <p:nvPr/>
        </p:nvSpPr>
        <p:spPr>
          <a:xfrm>
            <a:off x="1028700" y="2901626"/>
            <a:ext cx="14510386" cy="5289874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sv-SE" sz="3600" b="1" dirty="0">
                <a:latin typeface="Poppins" pitchFamily="2" charset="77"/>
                <a:cs typeface="Poppins" pitchFamily="2" charset="77"/>
              </a:rPr>
              <a:t>Pembelian Dalam Talian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dengan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 FPX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pengguna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membuat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secara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terus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dari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akaun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bank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mereka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untuk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e-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dagang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FPX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sebagai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Kaedah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Di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laman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web e-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dagang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platform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Bank yang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Digunakan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Contohnya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Bank Islam, CIMB Bank.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Log Masuk ke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Perbankan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Internet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Masukkan ID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pengguna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kata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laluan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Lengkapkan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Pembayaran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Pastikan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betul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CCAAC-94CD-B063-134F-B5ACA4318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24321"/>
          <a:stretch/>
        </p:blipFill>
        <p:spPr>
          <a:xfrm>
            <a:off x="15773400" y="8039110"/>
            <a:ext cx="2319514" cy="12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6BD1-13BF-ACAC-BFAF-D8817C518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42E4C5-F33B-6B08-E44E-F817104260D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6E51ECC-3247-8D07-05CA-A9944FCE5D6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E7F7B7D-8FAE-BEBC-469A-5AE39585591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FBC5373-8AD2-DB19-3837-572345F224A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1CE95471-7548-1202-E94E-544A7BF230D4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6C9B69F-7EBD-B660-D61A-20D845FAEDD4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4CCF62-91CF-4537-409C-EFF013A0ABE9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AC2C969-6336-3885-116D-FED2099F30AE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MEPS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850C7B5-28B6-6B83-99ED-FEF6A67668F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5FAD103-D386-04FF-BD31-0A0EDFD7F2F5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2E132D1-808D-BC7B-8530-F4701554138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406617D-D0C6-1512-DE82-636449119562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89323651-A97A-1DA5-830A-9C9FBCC4747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B37CAA8A-89FF-13DB-A431-242C7176139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FF5AABE-9DDA-CF0C-F277-8DC0B69B6055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CCF774-66A5-F959-FA3A-4C2547B4637A}"/>
              </a:ext>
            </a:extLst>
          </p:cNvPr>
          <p:cNvSpPr/>
          <p:nvPr/>
        </p:nvSpPr>
        <p:spPr>
          <a:xfrm>
            <a:off x="1028699" y="3123081"/>
            <a:ext cx="15125701" cy="5795468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513D68B-5F02-C627-0A1C-43EDF30E2B43}"/>
              </a:ext>
            </a:extLst>
          </p:cNvPr>
          <p:cNvSpPr txBox="1"/>
          <p:nvPr/>
        </p:nvSpPr>
        <p:spPr>
          <a:xfrm>
            <a:off x="1028700" y="2936575"/>
            <a:ext cx="14510386" cy="5788325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sv-SE" sz="3600" b="1" dirty="0">
                <a:latin typeface="Poppins" pitchFamily="2" charset="77"/>
                <a:cs typeface="Poppins" pitchFamily="2" charset="77"/>
              </a:rPr>
              <a:t>Pengeluaran Wang Tunai di ATM Bersama (MEPS)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pelanggan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mengeluarkan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wang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tunai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dari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mana-mana ATM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menyertai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rangkaian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MEPS.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Masukkan Kad ATM ke dalam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Mesin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MEPS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Gunakan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dari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mana-mana bank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menyertai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rangkaian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Bahasa dan Masukkan PIN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bahasa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diinginkan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masukkan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PIN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Pengeluaran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Tetapkan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wang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ingin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dikeluarkan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Ambil Wang dan Resit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Pastikan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selesai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sebelum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meninggalkan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mesin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ATM.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773C46-A196-2E77-00C1-0265F7B50C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5609" y="8115300"/>
            <a:ext cx="2253791" cy="11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9" y="3123082"/>
            <a:ext cx="16230601" cy="3956588"/>
            <a:chOff x="0" y="0"/>
            <a:chExt cx="21640801" cy="7727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Kempen </a:t>
              </a:r>
              <a:r>
                <a:rPr lang="en-MY" sz="3400" b="1" dirty="0">
                  <a:latin typeface="Poppins" panose="00000500000000000000" pitchFamily="2" charset="0"/>
                  <a:cs typeface="Poppins" panose="00000500000000000000" pitchFamily="2" charset="0"/>
                </a:rPr>
                <a:t>Cashless Boleh 5.0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merupakan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inisiatif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tahunan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dilancarkan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oleh Kementerian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Kewangan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Malaysia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kerjasama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Payments Network Malaysia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Sdn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Bhd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(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PayNet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).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MY" sz="3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Kempen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bertujuan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memperkukuh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ekosistem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pembayaran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tanpa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tunai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dalam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sektor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awam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Malaysia,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selaras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aspirasi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negara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menuju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transformasi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digital yang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komprehensif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MY" sz="3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6470FA-0FE7-5198-B98B-F808CFC8A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0800" y="6388100"/>
            <a:ext cx="32512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26BDF-4013-9D61-FFA4-F0EC81D2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AF9928-7A93-06B4-AD7C-43C2B4CDFAE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C7A123-5B40-D70F-03EF-CFA09240F66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C695952-8E38-FBED-5286-975491F5E44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EBC6B3-DBEE-A81C-6A71-6C8E0CA7F9A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CC5DC23-45C7-6A63-D536-1A53853D192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B9357C1-3542-4A78-3A0D-15FF52899FE4}"/>
              </a:ext>
            </a:extLst>
          </p:cNvPr>
          <p:cNvGrpSpPr/>
          <p:nvPr/>
        </p:nvGrpSpPr>
        <p:grpSpPr>
          <a:xfrm>
            <a:off x="1028699" y="647700"/>
            <a:ext cx="16230600" cy="2211989"/>
            <a:chOff x="0" y="-305687"/>
            <a:chExt cx="21640800" cy="294931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B7261EA-C8E6-3548-2B1F-0A1D38279BA4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ADED3CC-DD18-4A2E-9172-959AB186B9F1}"/>
                </a:ext>
              </a:extLst>
            </p:cNvPr>
            <p:cNvSpPr txBox="1"/>
            <p:nvPr/>
          </p:nvSpPr>
          <p:spPr>
            <a:xfrm>
              <a:off x="0" y="-305687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/>
              <a:r>
                <a:rPr lang="en-US" sz="6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6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endParaRPr lang="en-US" sz="6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algn="l"/>
              <a:r>
                <a:rPr lang="en-US" sz="6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Cross-Border Cash Withdrawal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ED768E9-E012-B219-CCC8-8C0D9A94C5B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2EDF0C6-0D80-F3A7-0453-7D4BE244449C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8F142BE-EB9D-A5B1-11D5-6EFA7CD6D96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87A6740-172C-B8FE-487E-7AA27049D643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65E0DDED-E72E-DE65-15B3-55E8E66D6E4F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8A35FBEA-803F-2EC7-4672-4DD1BE5AAE3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594CBD4-8403-FCBA-8AF9-5A3980FD01E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D72F6BB-988B-A412-376B-19BB30537B71}"/>
              </a:ext>
            </a:extLst>
          </p:cNvPr>
          <p:cNvSpPr/>
          <p:nvPr/>
        </p:nvSpPr>
        <p:spPr>
          <a:xfrm>
            <a:off x="1028700" y="3123081"/>
            <a:ext cx="14510386" cy="5795468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725EF2-CF65-A1EF-EE81-7DB21DC1EA8E}"/>
              </a:ext>
            </a:extLst>
          </p:cNvPr>
          <p:cNvSpPr txBox="1"/>
          <p:nvPr/>
        </p:nvSpPr>
        <p:spPr>
          <a:xfrm>
            <a:off x="1028700" y="2781300"/>
            <a:ext cx="14510386" cy="5788325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sv-SE" sz="3600" b="1" dirty="0">
                <a:latin typeface="Poppins" pitchFamily="2" charset="77"/>
                <a:cs typeface="Poppins" pitchFamily="2" charset="77"/>
              </a:rPr>
              <a:t>Pengeluaran Wang Tunai di Luar Negara (Cross-Border Cash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Withdrawal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)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pengeluaran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wang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tunai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di ATM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luar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negara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menyertai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rangkaian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PayNet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Pastikan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Kad ATM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Disokong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Kad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mestilah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mempunyai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logo MEPS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atau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Mastercard/Visa.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Gunakan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ATM yang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Menyokong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Perkhidmatan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Ini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Di negara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seperti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Thailand dan Indonesia.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itchFamily="2" charset="77"/>
                <a:cs typeface="Poppins" pitchFamily="2" charset="77"/>
              </a:rPr>
              <a:t>Ikut Arahan di </a:t>
            </a: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Skrin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Masukkan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kad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pilih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bahasa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masukkan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PIN,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jumlah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pengeluaran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Sahkan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 dan Ambil Wang 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-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Pastikan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transaksi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selesai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simpan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resit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sebagai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rujukan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.</a:t>
            </a:r>
            <a:endParaRPr lang="en-MY" sz="3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5584F-A1B0-D04A-BE6C-512D455D3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5800" y="7200900"/>
            <a:ext cx="2032725" cy="20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2235E-3E04-DDC8-9078-F2CE860E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F9C634-D125-0704-C494-9AD3F977702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FB9B3A5-4E8E-7E3C-6DD8-2A3E381C7AD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2CFCFC8-6883-3ED8-78AC-93CFFC1C35C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FE97607-E8D6-80DC-4B39-27F28134EEC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6321B273-C2D7-B774-D92E-EC7310C821BD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EE03287-3C90-20D9-085B-D3DF601C6D0E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306C3F-5A9D-459E-B3B6-E9DB283CA96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AB0F3AD-A777-056A-12E7-3D017837A75C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72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Penggunaan</a:t>
              </a:r>
              <a:r>
                <a:rPr lang="en-US" sz="72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IBG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AE47B1E3-65ED-BCD8-EDBD-CBE1B439A5B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9094071-4FB9-29F3-6584-6C32B63E63F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682D643-434C-6600-B039-2B4A6909A5C1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11E206C-3EBE-74E1-F609-F4FF73ECC03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863E4094-563F-17B7-F3C0-4AD29B05415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43642527-0170-43DF-E94D-6A243CF7ED6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C8D97147-4DD8-0D91-3D98-360EBD365725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61CD249B-6AF8-45CA-5953-AB3B37355A43}"/>
              </a:ext>
            </a:extLst>
          </p:cNvPr>
          <p:cNvSpPr txBox="1"/>
          <p:nvPr/>
        </p:nvSpPr>
        <p:spPr>
          <a:xfrm>
            <a:off x="1028700" y="2936576"/>
            <a:ext cx="14510386" cy="5259866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sv-SE" sz="3600" b="1" dirty="0" err="1">
                <a:latin typeface="Poppins" pitchFamily="2" charset="77"/>
                <a:cs typeface="Poppins" pitchFamily="2" charset="77"/>
              </a:rPr>
              <a:t>Pengeluaran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 Dana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Antara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 Bank </a:t>
            </a:r>
            <a:r>
              <a:rPr lang="sv-SE" sz="3600" b="1" dirty="0" err="1">
                <a:latin typeface="Poppins" pitchFamily="2" charset="77"/>
                <a:cs typeface="Poppins" pitchFamily="2" charset="77"/>
              </a:rPr>
              <a:t>Secara</a:t>
            </a:r>
            <a:r>
              <a:rPr lang="sv-SE" sz="3600" b="1" dirty="0">
                <a:latin typeface="Poppins" pitchFamily="2" charset="77"/>
                <a:cs typeface="Poppins" pitchFamily="2" charset="77"/>
              </a:rPr>
              <a:t> Elektronik (IBG)</a:t>
            </a:r>
            <a:endParaRPr lang="en-MY" sz="3600" b="1" dirty="0">
              <a:latin typeface="Poppins" pitchFamily="2" charset="77"/>
              <a:cs typeface="Poppins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itchFamily="2" charset="77"/>
                <a:cs typeface="Poppins" pitchFamily="2" charset="77"/>
              </a:rPr>
              <a:t>Fungsi</a:t>
            </a:r>
            <a:r>
              <a:rPr lang="en-MY" sz="2800" b="1" dirty="0">
                <a:latin typeface="Poppins" pitchFamily="2" charset="77"/>
                <a:cs typeface="Poppins" pitchFamily="2" charset="77"/>
              </a:rPr>
              <a:t>: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Membolehkan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pelanggan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mengeluarkan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wang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tunai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dari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mana-mana ATM yang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menyertai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dirty="0" err="1">
                <a:latin typeface="Poppins" pitchFamily="2" charset="77"/>
                <a:cs typeface="Poppins" pitchFamily="2" charset="77"/>
              </a:rPr>
              <a:t>rangkaian</a:t>
            </a:r>
            <a:r>
              <a:rPr lang="en-MY" sz="2800" dirty="0">
                <a:latin typeface="Poppins" pitchFamily="2" charset="77"/>
                <a:cs typeface="Poppins" pitchFamily="2" charset="77"/>
              </a:rPr>
              <a:t> MEPS.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r>
              <a:rPr lang="en-MY" sz="3600" b="1" dirty="0">
                <a:latin typeface="Poppins" pitchFamily="2" charset="77"/>
                <a:cs typeface="Poppins" pitchFamily="2" charset="77"/>
              </a:rPr>
              <a:t>Cara </a:t>
            </a:r>
            <a:r>
              <a:rPr lang="en-MY" sz="3600" b="1" dirty="0" err="1">
                <a:latin typeface="Poppins" pitchFamily="2" charset="77"/>
                <a:cs typeface="Poppins" pitchFamily="2" charset="77"/>
              </a:rPr>
              <a:t>Penggunaan</a:t>
            </a:r>
            <a:r>
              <a:rPr lang="en-MY" sz="3600" b="1" dirty="0">
                <a:latin typeface="Poppins" pitchFamily="2" charset="77"/>
                <a:cs typeface="Poppins" pitchFamily="2" charset="77"/>
              </a:rPr>
              <a:t>:</a:t>
            </a:r>
            <a:endParaRPr lang="en-MY" sz="36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Log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masuk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ke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perbankan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dalam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talian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bank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anda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'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Pemindahan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Dana'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kemudian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'Interbank GIRO’.</a:t>
            </a:r>
            <a:endParaRPr lang="en-MY" sz="2800" dirty="0">
              <a:latin typeface="Poppins" pitchFamily="2" charset="77"/>
              <a:cs typeface="Poppins" pitchFamily="2" charset="77"/>
            </a:endParaRPr>
          </a:p>
          <a:p>
            <a:pPr marL="576263" indent="-576263">
              <a:buFont typeface="+mj-lt"/>
              <a:buAutoNum type="romanLcPeriod"/>
            </a:pPr>
            <a:r>
              <a:rPr lang="sv-SE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Masukkan</a:t>
            </a:r>
            <a:r>
              <a:rPr lang="sv-SE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sv-SE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sv-SE" sz="2800" b="1" dirty="0">
                <a:latin typeface="Poppins" panose="00000500000000000000" pitchFamily="2" charset="0"/>
                <a:cs typeface="Poppins" panose="00000500000000000000" pitchFamily="2" charset="0"/>
              </a:rPr>
              <a:t> bank </a:t>
            </a:r>
            <a:r>
              <a:rPr lang="sv-SE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sv-SE" sz="2800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sv-SE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termasuk</a:t>
            </a:r>
            <a:r>
              <a:rPr lang="sv-SE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sz="28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sv-SE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sz="28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sv-SE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sv-SE" sz="2800" dirty="0" err="1">
                <a:latin typeface="Poppins" panose="00000500000000000000" pitchFamily="2" charset="0"/>
                <a:cs typeface="Poppins" panose="00000500000000000000" pitchFamily="2" charset="0"/>
              </a:rPr>
              <a:t>nama</a:t>
            </a:r>
            <a:r>
              <a:rPr lang="sv-SE" sz="2800" dirty="0">
                <a:latin typeface="Poppins" panose="00000500000000000000" pitchFamily="2" charset="0"/>
                <a:cs typeface="Poppins" panose="00000500000000000000" pitchFamily="2" charset="0"/>
              </a:rPr>
              <a:t> bank.</a:t>
            </a:r>
          </a:p>
          <a:p>
            <a:pPr marL="576263" indent="-576263">
              <a:buFont typeface="+mj-lt"/>
              <a:buAutoNum type="romanLcPeriod"/>
            </a:pP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Masukkan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dipindahkan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tarikh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pemindahan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dana.</a:t>
            </a:r>
          </a:p>
          <a:p>
            <a:pPr marL="576263" indent="-576263">
              <a:buFont typeface="+mj-lt"/>
              <a:buAutoNum type="romanLcPeriod"/>
            </a:pPr>
            <a:r>
              <a:rPr lang="nb-NO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Semak</a:t>
            </a:r>
            <a:r>
              <a:rPr lang="nb-NO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dan</a:t>
            </a:r>
            <a:r>
              <a:rPr lang="nb-NO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sahkan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nb-NO" sz="2800" dirty="0" err="1">
                <a:latin typeface="Poppins" panose="00000500000000000000" pitchFamily="2" charset="0"/>
                <a:cs typeface="Poppins" panose="00000500000000000000" pitchFamily="2" charset="0"/>
              </a:rPr>
              <a:t>pastikan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sebelum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menghantar</a:t>
            </a:r>
            <a:r>
              <a:rPr lang="nb-NO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EF91D-0D14-0CF5-F6CE-A360A782C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0" y="8270527"/>
            <a:ext cx="2743200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0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9D5D-0E25-881F-BAAB-1462BA16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7233F8-2343-C527-5562-7F55CFAFF79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4E5F19-A4C3-95DA-CD56-B30B73DA6894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7925B0F-6CE9-52D9-F6AD-9FCCE1B95D1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1BDFFD2-1B27-C912-BBD3-88BEEFA877D9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26C09A8-7039-5CE0-3651-71D3B74D25C7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63043E1-D432-3B42-9C1C-0B143FBB3E20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6F146E6-363D-3897-877B-2E2AF16CAF90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0C3B835-F532-D4A6-148C-B0C40BCC4831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66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Panduan </a:t>
              </a:r>
              <a:r>
                <a:rPr lang="en-US" sz="66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Perkhidmatan</a:t>
              </a:r>
              <a:r>
                <a:rPr lang="en-US" sz="66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66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eSPICK</a:t>
              </a:r>
              <a:endParaRPr lang="en-US" sz="66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075D9AB-90A5-8304-F401-6CFE99404BA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3370969-CAC4-3D81-7F1D-A7F797F413E5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A6D0700-7F35-6DF8-9B5B-E31C6B381BA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8082567-22C9-8A54-390B-60ECE635071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88C2CA22-4E83-8CC4-07B2-68F02EF19A7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E77D2209-AE8D-4395-250A-8A4281BF3090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C4527548-0367-9135-1560-81FE15A8480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DCD9AB-6B10-AE7D-27DD-B12492387B81}"/>
              </a:ext>
            </a:extLst>
          </p:cNvPr>
          <p:cNvSpPr/>
          <p:nvPr/>
        </p:nvSpPr>
        <p:spPr>
          <a:xfrm>
            <a:off x="11395691" y="5354807"/>
            <a:ext cx="4158506" cy="3786812"/>
          </a:xfrm>
          <a:prstGeom prst="roundRect">
            <a:avLst>
              <a:gd name="adj" fmla="val 53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v-SE" sz="2400" b="1" dirty="0">
                <a:latin typeface="Poppins" panose="00000500000000000000" pitchFamily="2" charset="0"/>
                <a:cs typeface="Poppins" panose="00000500000000000000" pitchFamily="2" charset="0"/>
              </a:rPr>
              <a:t>Pemprosesan &amp; Kredit</a:t>
            </a:r>
          </a:p>
          <a:p>
            <a:pPr algn="ctr"/>
            <a:endParaRPr lang="sv-SE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sv-SE" sz="2400" dirty="0">
                <a:latin typeface="Poppins" panose="00000500000000000000" pitchFamily="2" charset="0"/>
                <a:cs typeface="Poppins" panose="00000500000000000000" pitchFamily="2" charset="0"/>
              </a:rPr>
              <a:t>Jika cek sah, dana akan dikreditkan ke akaun penerima dalam masa 1-2 hari bekerja.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B3BC01-0341-D517-76FC-F32BAB144AAE}"/>
              </a:ext>
            </a:extLst>
          </p:cNvPr>
          <p:cNvSpPr/>
          <p:nvPr/>
        </p:nvSpPr>
        <p:spPr>
          <a:xfrm>
            <a:off x="1028699" y="2933700"/>
            <a:ext cx="14525498" cy="14263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Fungsi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eSPICK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adalah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pemprosesan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elektronik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mempercepatkan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proses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penjelasan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 Malaysia.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D6E4ECA-E33B-F0D1-11FE-04C55B7AF19D}"/>
              </a:ext>
            </a:extLst>
          </p:cNvPr>
          <p:cNvSpPr/>
          <p:nvPr/>
        </p:nvSpPr>
        <p:spPr>
          <a:xfrm>
            <a:off x="1028697" y="5354807"/>
            <a:ext cx="4158505" cy="3786813"/>
          </a:xfrm>
          <a:prstGeom prst="roundRect">
            <a:avLst>
              <a:gd name="adj" fmla="val 49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Penyerahan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Cek</a:t>
            </a:r>
          </a:p>
          <a:p>
            <a:pPr algn="ctr"/>
            <a:endParaRPr lang="en-MY" sz="2400" b="1" dirty="0"/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menulis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menyerahkannya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F553131-04C8-5D77-0D3A-388A3081E913}"/>
              </a:ext>
            </a:extLst>
          </p:cNvPr>
          <p:cNvSpPr/>
          <p:nvPr/>
        </p:nvSpPr>
        <p:spPr>
          <a:xfrm>
            <a:off x="6212192" y="5354807"/>
            <a:ext cx="4158507" cy="3786812"/>
          </a:xfrm>
          <a:prstGeom prst="roundRect">
            <a:avLst>
              <a:gd name="adj" fmla="val 53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Pengesahan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Bank</a:t>
            </a:r>
          </a:p>
          <a:p>
            <a:pPr algn="ctr"/>
            <a:endParaRPr lang="en-MY" sz="2400" b="1" dirty="0"/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mendepositkan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ke bank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kemudiannya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mengimbas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menghantar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cek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ke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eSPICK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7363237-5E43-E3A7-B120-43044D90375A}"/>
              </a:ext>
            </a:extLst>
          </p:cNvPr>
          <p:cNvSpPr/>
          <p:nvPr/>
        </p:nvSpPr>
        <p:spPr>
          <a:xfrm>
            <a:off x="2879349" y="4466636"/>
            <a:ext cx="457200" cy="7815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A2354C18-F095-66F4-9C41-8EC17ABD074B}"/>
              </a:ext>
            </a:extLst>
          </p:cNvPr>
          <p:cNvSpPr/>
          <p:nvPr/>
        </p:nvSpPr>
        <p:spPr>
          <a:xfrm rot="16200000">
            <a:off x="5471097" y="6836734"/>
            <a:ext cx="457200" cy="8229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83A69E7-7C78-9361-0C20-446258C441D4}"/>
              </a:ext>
            </a:extLst>
          </p:cNvPr>
          <p:cNvSpPr/>
          <p:nvPr/>
        </p:nvSpPr>
        <p:spPr>
          <a:xfrm rot="16200000">
            <a:off x="10654594" y="6836734"/>
            <a:ext cx="457200" cy="8229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866DA7-CD54-21CB-1880-DEEA13E56D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7200900"/>
            <a:ext cx="2062351" cy="20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66F4-1C28-25F9-9B00-9AAD6052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D918AB-6785-F9A4-AC0E-2F206E8B407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81BB62-EAA0-5D22-1AAE-B42A96CE915B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E861E53-71F6-4A90-E060-9E9126772F6E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ECAE1D9-F754-E8C1-AD49-0AE350DF6C0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396B0D4-BA08-CCB3-9BFC-BE66A2A867F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EC4A4D9-BCAE-4F52-C56B-1E024377754E}"/>
              </a:ext>
            </a:extLst>
          </p:cNvPr>
          <p:cNvGrpSpPr/>
          <p:nvPr/>
        </p:nvGrpSpPr>
        <p:grpSpPr>
          <a:xfrm>
            <a:off x="1028699" y="647700"/>
            <a:ext cx="16230600" cy="2211989"/>
            <a:chOff x="0" y="-305687"/>
            <a:chExt cx="21640800" cy="294931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6413CB-8480-7A63-3AF8-CBA2563B8F56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F06E208-F7A1-AA6E-0D0C-A9FE03485B8C}"/>
                </a:ext>
              </a:extLst>
            </p:cNvPr>
            <p:cNvSpPr txBox="1"/>
            <p:nvPr/>
          </p:nvSpPr>
          <p:spPr>
            <a:xfrm>
              <a:off x="0" y="-305687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/>
              <a:r>
                <a:rPr lang="en-US" sz="6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Panduan </a:t>
              </a:r>
              <a:r>
                <a:rPr lang="en-US" sz="6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Perkhidmatan</a:t>
              </a:r>
              <a:endParaRPr lang="en-US" sz="6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algn="l"/>
              <a:r>
                <a:rPr lang="en-US" sz="6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Smart Card &amp; Certification Service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3E74B15F-59D8-C58A-D598-498A3AAB821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3BC2452-A5AE-646B-375D-23D02D8305B9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2B5B3A4-C364-7DC5-16D5-A415D6FA990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D6D6A9B-FA5C-6F00-311F-B222C582A01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743A06A5-C114-5A70-86D4-F4E22AA2D035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9C77BEFC-EF29-9CA4-E51A-6300458B382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3932A38-5690-5086-A4D2-DC0C9110F120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4CB032-0EEC-DFD2-9873-233AC65BD7EF}"/>
              </a:ext>
            </a:extLst>
          </p:cNvPr>
          <p:cNvSpPr/>
          <p:nvPr/>
        </p:nvSpPr>
        <p:spPr>
          <a:xfrm>
            <a:off x="1028699" y="2973988"/>
            <a:ext cx="10858501" cy="157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Fungsi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ujian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pensijilan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cip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terminal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601AE3-1AE0-DBFC-8056-EE7E191D5B72}"/>
              </a:ext>
            </a:extLst>
          </p:cNvPr>
          <p:cNvSpPr/>
          <p:nvPr/>
        </p:nvSpPr>
        <p:spPr>
          <a:xfrm>
            <a:off x="1028698" y="5586831"/>
            <a:ext cx="4991102" cy="3519069"/>
          </a:xfrm>
          <a:prstGeom prst="roundRect">
            <a:avLst>
              <a:gd name="adj" fmla="val 49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Digunakan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oleh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institusi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syarikat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teknologi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kepatuhan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terhadap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piawaian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industri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3681157F-BED5-34C1-596F-5AB280CDBB05}"/>
              </a:ext>
            </a:extLst>
          </p:cNvPr>
          <p:cNvSpPr/>
          <p:nvPr/>
        </p:nvSpPr>
        <p:spPr>
          <a:xfrm>
            <a:off x="3295649" y="4679538"/>
            <a:ext cx="457200" cy="7815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FE758-69F4-95CD-FA96-5159268504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5799" y="7244413"/>
            <a:ext cx="2013887" cy="20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0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8A489-1FFF-A6C0-F69D-12ECFFB8A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90C796-107C-5B03-E881-AF5E835AAA6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EC9694-9F46-88BB-4238-07F7959EBE9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0811CA8-FAAE-7A74-3EE4-0E40FD77353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398E6F-13B3-2DBC-4E09-77B2C7D4E93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E1B1A53E-D77C-1F99-8B5F-6D7792A8442A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E727B7D-6459-302B-EF86-FC45EEC9FE65}"/>
              </a:ext>
            </a:extLst>
          </p:cNvPr>
          <p:cNvGrpSpPr/>
          <p:nvPr/>
        </p:nvGrpSpPr>
        <p:grpSpPr>
          <a:xfrm>
            <a:off x="1028699" y="647700"/>
            <a:ext cx="16230600" cy="2211989"/>
            <a:chOff x="0" y="-305687"/>
            <a:chExt cx="21640800" cy="294931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67385AC-4B38-CAC2-AFB0-DD01AD4941C1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8C1A75A-E0E5-8DC9-F8A1-E452961C7011}"/>
                </a:ext>
              </a:extLst>
            </p:cNvPr>
            <p:cNvSpPr txBox="1"/>
            <p:nvPr/>
          </p:nvSpPr>
          <p:spPr>
            <a:xfrm>
              <a:off x="0" y="-305687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/>
              <a:r>
                <a:rPr lang="en-US" sz="6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Panduan </a:t>
              </a:r>
              <a:r>
                <a:rPr lang="en-US" sz="6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Perkhidmatan</a:t>
              </a:r>
              <a:endParaRPr lang="en-US" sz="6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algn="l"/>
              <a:r>
                <a:rPr lang="en-US" sz="6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Currency Notes Processing</a:t>
              </a: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4CAD9891-DC10-2629-2A24-269E8ED735D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AFF4A75-4593-7944-4E80-0D765C45297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D10FCCA-1F7E-4F91-D13F-C9186EC84655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8F5C191-155A-33C5-426A-FCFCBF86BD4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3FEEED25-6D8F-6FCF-83D5-4EC71604DA8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7F740A67-6F69-A823-5B57-E8FDE6C1659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91DC0DE-4A87-FDC1-0941-50066DF8C3F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50939F0-9E64-F2C4-1180-772241E5ADB1}"/>
              </a:ext>
            </a:extLst>
          </p:cNvPr>
          <p:cNvSpPr/>
          <p:nvPr/>
        </p:nvSpPr>
        <p:spPr>
          <a:xfrm>
            <a:off x="1028699" y="3196958"/>
            <a:ext cx="11849101" cy="15265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Fungsi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Memproses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mengagihkan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kertas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dikumpulkan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Bank Negara Malaysia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diedarkan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ke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pasaran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8339EC-622B-133D-7785-8761A17403AA}"/>
              </a:ext>
            </a:extLst>
          </p:cNvPr>
          <p:cNvSpPr/>
          <p:nvPr/>
        </p:nvSpPr>
        <p:spPr>
          <a:xfrm>
            <a:off x="1028699" y="5802258"/>
            <a:ext cx="5372101" cy="2617842"/>
          </a:xfrm>
          <a:prstGeom prst="roundRect">
            <a:avLst>
              <a:gd name="adj" fmla="val 49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Digunakan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oleh Bank Negara Malaysia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bekalan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berkualiti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tinggi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pasaran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217A0F1-625B-6BFD-2010-971C6DA521C5}"/>
              </a:ext>
            </a:extLst>
          </p:cNvPr>
          <p:cNvSpPr/>
          <p:nvPr/>
        </p:nvSpPr>
        <p:spPr>
          <a:xfrm>
            <a:off x="3486149" y="4870788"/>
            <a:ext cx="457200" cy="7815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01E2BD-A56F-660B-1A44-7A41B1A38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7" b="3273"/>
          <a:stretch/>
        </p:blipFill>
        <p:spPr>
          <a:xfrm>
            <a:off x="15848533" y="7265196"/>
            <a:ext cx="2210867" cy="21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8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4457700"/>
            <a:ext cx="16230600" cy="477473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b="1" spc="-21" dirty="0"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Maklumat </a:t>
            </a:r>
            <a:r>
              <a:rPr lang="en-US" sz="3599" b="1" spc="-21" dirty="0" err="1"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Lanjut</a:t>
            </a:r>
            <a:r>
              <a:rPr lang="en-US" sz="3599" b="1" spc="-21" dirty="0"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dan </a:t>
            </a:r>
            <a:r>
              <a:rPr lang="en-US" sz="3599" b="1" spc="-21" dirty="0" err="1"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Bantuan</a:t>
            </a:r>
            <a:r>
              <a:rPr lang="en-US" sz="3599" b="1" spc="-21" dirty="0"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MY" sz="28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Payments Network Malaysia </a:t>
            </a:r>
            <a:r>
              <a:rPr lang="en-MY" sz="2800" b="1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Sdn</a:t>
            </a:r>
            <a:r>
              <a:rPr lang="en-MY" sz="28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Bhd</a:t>
            </a:r>
            <a:r>
              <a:rPr lang="en-MY" sz="28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MY" sz="2800" b="1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PayNet</a:t>
            </a:r>
            <a:r>
              <a:rPr lang="en-MY" sz="28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MY" sz="2800" b="0" i="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750"/>
              </a:spcAft>
            </a:pPr>
            <a:r>
              <a:rPr lang="en-MY" sz="2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Level 8, Menara Southpoint @ Mid Valley City</a:t>
            </a:r>
          </a:p>
          <a:p>
            <a:pPr algn="ctr">
              <a:spcAft>
                <a:spcPts val="750"/>
              </a:spcAft>
            </a:pPr>
            <a:r>
              <a:rPr lang="en-MY" sz="2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Medan Syed Putra Selatan, 59200 Kuala Lumpur</a:t>
            </a:r>
            <a:endParaRPr lang="en-MY" sz="2800" dirty="0">
              <a:latin typeface="Montserrat" panose="00000500000000000000" pitchFamily="2" charset="0"/>
            </a:endParaRPr>
          </a:p>
          <a:p>
            <a:pPr algn="ctr"/>
            <a:endParaRPr lang="en-MY" sz="2000" b="0" i="0" dirty="0">
              <a:effectLst/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spc="33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Portal </a:t>
            </a:r>
            <a:r>
              <a:rPr lang="en-US" sz="2800" spc="33" dirty="0" err="1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rasmi</a:t>
            </a:r>
            <a:r>
              <a:rPr lang="en-US" sz="2800" spc="33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2800" spc="33" dirty="0" err="1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Paynet</a:t>
            </a:r>
            <a:r>
              <a:rPr lang="en-US" sz="2800" spc="33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dan </a:t>
            </a:r>
            <a:r>
              <a:rPr lang="en-US" sz="2800" spc="33" dirty="0" err="1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talian</a:t>
            </a:r>
            <a:r>
              <a:rPr lang="en-US" sz="2800" spc="33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hotline.</a:t>
            </a:r>
          </a:p>
          <a:p>
            <a:pPr algn="ctr">
              <a:lnSpc>
                <a:spcPct val="150000"/>
              </a:lnSpc>
            </a:pPr>
            <a:r>
              <a:rPr lang="en-MY" sz="2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03 2781 0500</a:t>
            </a:r>
            <a:endParaRPr lang="en-US" sz="2800" spc="33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algn="ctr">
              <a:lnSpc>
                <a:spcPct val="150000"/>
              </a:lnSpc>
            </a:pP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https://www.paynet.my/CashlessBoleh2/index.html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2800" spc="33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3" name="Freeform 13" descr="Daily calendar with solid fill"/>
          <p:cNvSpPr/>
          <p:nvPr/>
        </p:nvSpPr>
        <p:spPr>
          <a:xfrm>
            <a:off x="8738999" y="28857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581400" y="85245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28700" y="3845192"/>
            <a:ext cx="16230600" cy="68870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it-IT" sz="3600" b="1" dirty="0">
                <a:latin typeface="Poppins" panose="00000500000000000000" pitchFamily="2" charset="0"/>
                <a:cs typeface="Poppins" panose="00000500000000000000" pitchFamily="2" charset="0"/>
              </a:rPr>
              <a:t>15 Januari 2025</a:t>
            </a: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: Pelancaran rasmi kempen Cashless Boleh 5.0</a:t>
            </a: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Graphic 25" descr="Receiver with solid fill">
            <a:extLst>
              <a:ext uri="{FF2B5EF4-FFF2-40B4-BE49-F238E27FC236}">
                <a16:creationId xmlns:a16="http://schemas.microsoft.com/office/drawing/2014/main" id="{AD3FC8A4-B13C-6FE8-1506-46DDCC254A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5200" y="803250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699" y="2992065"/>
            <a:ext cx="16230600" cy="3317899"/>
          </a:xfrm>
          <a:custGeom>
            <a:avLst/>
            <a:gdLst/>
            <a:ahLst/>
            <a:cxnLst/>
            <a:rect l="l" t="t" r="r" b="b"/>
            <a:pathLst>
              <a:path w="21640800" h="4423865">
                <a:moveTo>
                  <a:pt x="0" y="0"/>
                </a:moveTo>
                <a:lnTo>
                  <a:pt x="21640800" y="0"/>
                </a:lnTo>
                <a:lnTo>
                  <a:pt x="21640800" y="4423865"/>
                </a:lnTo>
                <a:lnTo>
                  <a:pt x="0" y="44238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2999209"/>
            <a:ext cx="16230600" cy="331075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727075" indent="-571500">
              <a:buFont typeface="Arial" panose="020B0604020202020204" pitchFamily="34" charset="0"/>
              <a:buChar char="•"/>
            </a:pP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Kempen Cashless Boleh 5.0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adalah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langkah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proaktif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Malaysia dalam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mempercepat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transformasi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digital negara. </a:t>
            </a:r>
          </a:p>
          <a:p>
            <a:pPr marL="727075" indent="-571500">
              <a:buFont typeface="Arial" panose="020B0604020202020204" pitchFamily="34" charset="0"/>
              <a:buChar char="•"/>
            </a:pP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27075" indent="-57150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kerjasama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antara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masyarakat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diharapkan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dapat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mewujudkan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persekitaran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efisien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selamat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inklusif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semua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lapisan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masyarakat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27075" indent="-571500">
              <a:buFont typeface="Arial" panose="020B0604020202020204" pitchFamily="34" charset="0"/>
              <a:buChar char="•"/>
            </a:pPr>
            <a:endParaRPr lang="en-MY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27075" indent="-571500">
              <a:buFont typeface="Arial" panose="020B0604020202020204" pitchFamily="34" charset="0"/>
              <a:buChar char="•"/>
            </a:pP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lanjut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sila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https://www.paynet.my/CashlessBoleh2/index.html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MY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C72E00-F906-1E77-A7E2-A034A2C6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3238499"/>
            <a:ext cx="1614905" cy="1691799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F01CCE-9956-28D6-B408-ECA56385C428}"/>
              </a:ext>
            </a:extLst>
          </p:cNvPr>
          <p:cNvSpPr/>
          <p:nvPr/>
        </p:nvSpPr>
        <p:spPr>
          <a:xfrm>
            <a:off x="3200400" y="3238500"/>
            <a:ext cx="14058897" cy="16918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Memperluas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Penyertaan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Kerajaan</a:t>
            </a: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persekutuan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terlibat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kempen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105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FCC9-ED06-B87D-AE33-72074E40E246}"/>
              </a:ext>
            </a:extLst>
          </p:cNvPr>
          <p:cNvSpPr/>
          <p:nvPr/>
        </p:nvSpPr>
        <p:spPr>
          <a:xfrm>
            <a:off x="3200398" y="5256948"/>
            <a:ext cx="14058897" cy="16918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Kadar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Penembusan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Digital</a:t>
            </a: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Mensasarkan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kadar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penembusan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digital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sebanyak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90% dalam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terlibat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624E394-BF64-9994-6C20-F614D847A61F}"/>
              </a:ext>
            </a:extLst>
          </p:cNvPr>
          <p:cNvSpPr/>
          <p:nvPr/>
        </p:nvSpPr>
        <p:spPr>
          <a:xfrm>
            <a:off x="3200398" y="7275395"/>
            <a:ext cx="14058897" cy="16918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Memodenkan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Infrastruktur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endParaRPr lang="en-MY" sz="28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efisien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selamat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mudah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diakses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rakyat.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857DC7-820B-514E-89B4-23D413B82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5262621"/>
            <a:ext cx="1609482" cy="1686121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B286DF-2140-52D4-B3C3-8030BD290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7275395"/>
            <a:ext cx="1609484" cy="1686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9310A-B13E-6D43-1414-D1F09E26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7C58BC-3BB5-38D1-0A44-3C4124B8CB3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6E1557-9C8A-8093-0DB6-528FC64FBFA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B5B05-1C3D-6CC1-4DAF-372442D7006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A39C76-8742-80B2-2535-80159999568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ADE1CD1-86C7-9B0F-B1CD-0A6AF34AC60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B987653-CE51-C402-44F8-3D52EF30A36D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6FBB27-345B-542A-06DA-9CBE738707D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24475D0-A73E-D9F0-9101-0ED4337D1068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9000" dirty="0" err="1">
                  <a:latin typeface="League Spartan" panose="020B0604020202020204" charset="0"/>
                </a:rPr>
                <a:t>Kategori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5A1C6ED-B22F-9046-D0B1-14EA5F8B524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054A6BB-CC29-01E6-5B5D-F69E056D871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3E93ECF-38DB-8E79-BEF5-61679068AAD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4009DECC-E2FD-646C-A6A5-AF020E6D98B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63D429F-3619-E495-B527-FA84BF2E3BC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6DADC17-FEA0-702C-AD25-C16EE866EE0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1228F8A-065D-9DCE-D742-96BCED3F58C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1F40CF-2756-D5D0-7F6A-08CCA46625B6}"/>
              </a:ext>
            </a:extLst>
          </p:cNvPr>
          <p:cNvSpPr/>
          <p:nvPr/>
        </p:nvSpPr>
        <p:spPr>
          <a:xfrm>
            <a:off x="6700403" y="5472982"/>
            <a:ext cx="4877668" cy="33281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Badan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Berkanun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Organisasi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ditubuhkan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bawah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undang-undang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khusus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melaksanakan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fungsi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tertentu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DDE564-E10D-1705-55CA-EE698C5528A0}"/>
              </a:ext>
            </a:extLst>
          </p:cNvPr>
          <p:cNvSpPr/>
          <p:nvPr/>
        </p:nvSpPr>
        <p:spPr>
          <a:xfrm>
            <a:off x="12372107" y="5472984"/>
            <a:ext cx="4877668" cy="332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Kerajaan Negeri</a:t>
            </a: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Pentadbiran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negeri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turut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serta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tanpa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8CCCC-870C-1051-BF6F-23FBB09F5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1414" y="3349950"/>
            <a:ext cx="1800000" cy="18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0267A-89A1-640D-7AF4-70B03D8F75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4474" y="3317971"/>
            <a:ext cx="1800000" cy="1800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DA0A16-DF7E-4E9E-6245-94742BBDFFCE}"/>
              </a:ext>
            </a:extLst>
          </p:cNvPr>
          <p:cNvSpPr/>
          <p:nvPr/>
        </p:nvSpPr>
        <p:spPr>
          <a:xfrm>
            <a:off x="1028700" y="5472985"/>
            <a:ext cx="4877668" cy="33281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Persekutuan</a:t>
            </a: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Kementerian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jabatan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orang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awam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8B71E5-799E-A00F-CFA7-48A11D61C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534" y="331797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59D7-5F4F-C436-2B72-41BC192C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C62723-E055-3432-FDF1-463BEDB7AAF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F020C6A-1329-A78A-8579-5993AD18BD1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A7AADCA-6EA3-74B5-E4D6-57B87026C3F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B54D18-64C9-AAB2-A323-613AD0B2391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35371B29-03FF-63EF-541C-D679106529C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7083BAA-1006-DF0D-6602-5C173688311B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1E744D8-6D65-F629-65D6-8D354F5CA39D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9BE6054-1C23-5A51-08EF-46D6167EFB86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Statistik</a:t>
              </a:r>
              <a:r>
                <a:rPr lang="en-MY" sz="7200" dirty="0">
                  <a:latin typeface="League Spartan" panose="020B0604020202020204" charset="0"/>
                </a:rPr>
                <a:t> Cashless Boleh 4.0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B2860A1-182E-0875-0BC2-11EB5C9C503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9E706D2-E788-797D-F357-378DCAB88EF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640E352-5ADE-3CC1-F147-D55F882683EE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0969A35E-2FBB-EDF2-DC34-91493241F56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1C8E677-AA28-3884-B746-CB8B3E3A54D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F33E152-F344-7E12-3B72-5A154708D70C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70F08C3-CE3D-586C-1140-71CEAE21F21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9FC97F-C992-1E3B-74D4-21C5DD6F5515}"/>
              </a:ext>
            </a:extLst>
          </p:cNvPr>
          <p:cNvSpPr/>
          <p:nvPr/>
        </p:nvSpPr>
        <p:spPr>
          <a:xfrm>
            <a:off x="10058402" y="5536365"/>
            <a:ext cx="6400798" cy="33610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Penyertaan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Kerajaan Negeri</a:t>
            </a: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Lapan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negeri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mencatatkan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46.4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juta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e-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iaitu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92%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keseluruhan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50.2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juta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tempoh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sama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87D588-8693-1E25-C706-1D6F1771F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5711" y="3162302"/>
            <a:ext cx="2046180" cy="204618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69A5EC-07E1-D3E5-5094-4CAA76C417D0}"/>
              </a:ext>
            </a:extLst>
          </p:cNvPr>
          <p:cNvSpPr/>
          <p:nvPr/>
        </p:nvSpPr>
        <p:spPr>
          <a:xfrm>
            <a:off x="1828800" y="5536366"/>
            <a:ext cx="6400800" cy="33610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Cashless Boleh 4.0</a:t>
            </a: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Merekodkan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138,817,425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tanpa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mewakili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86%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 20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terlibat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349B70-CD69-E31F-4B3A-95E28E7211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109" y="3162300"/>
            <a:ext cx="2046181" cy="20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551DC-A185-AF27-4558-915A45AB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12F3B41-666F-C96B-47BF-232AFB1CE3B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E886274-27B7-007F-7905-8516F05D67A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17143F9-574E-68AB-E000-F6D57FAB5AA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FA1AA9A-7492-46D5-6C7B-C283DF9F8F0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1DE1174-33BE-27FC-F582-FCDEA7F3F2CC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E49D954-C943-7708-5D6A-31A787599CAD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6F8DFE8-6D7A-CDFF-64CF-B0D9D33AE4E9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DE71BEC-4E6B-7184-071D-E848603AE9F2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9000" dirty="0" err="1">
                  <a:latin typeface="League Spartan" panose="020B0604020202020204" charset="0"/>
                </a:rPr>
                <a:t>Cabaran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03CD03DA-7A1D-D9C7-E8C5-C352E2D661DB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B9A9303-8FCA-A07B-0FC8-5D150E8AB7D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4380DE6-A3A7-A694-4EBA-F4C7CADA9E6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2A092F67-FA1C-1EC2-EA41-935E1E1FAD0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ABB9D30-7732-044A-BEF7-572F9592A31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3A8BFE66-9C89-FC48-5B31-2D8AD454CD02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F5E7A83-9D36-D957-C2D5-46C2379046CA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85FBDA-A891-62DD-0032-8D4885789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19173" y="3185643"/>
            <a:ext cx="1576721" cy="16517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9C6F7F-AF5A-9583-5CB3-C865E642C52D}"/>
              </a:ext>
            </a:extLst>
          </p:cNvPr>
          <p:cNvSpPr/>
          <p:nvPr/>
        </p:nvSpPr>
        <p:spPr>
          <a:xfrm>
            <a:off x="3200399" y="3188614"/>
            <a:ext cx="14058897" cy="165031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Literasi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Digital Warga Emas</a:t>
            </a: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warga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emas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menghadapi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kesukaran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menyesuaikan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digital,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menyebabkan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rasa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terasing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kekeliruan</a:t>
            </a: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B11BA3-C032-6468-E2E6-12EE5603B5D6}"/>
              </a:ext>
            </a:extLst>
          </p:cNvPr>
          <p:cNvSpPr/>
          <p:nvPr/>
        </p:nvSpPr>
        <p:spPr>
          <a:xfrm>
            <a:off x="3181148" y="5207061"/>
            <a:ext cx="14058897" cy="165031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Akses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Teknologi</a:t>
            </a:r>
            <a:endParaRPr lang="en-MY" sz="28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Kekurangan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akses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peranti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digital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sambungan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internet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stabil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terutamanya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kawasan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bandar.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5685D37-0F85-4D68-D8FB-58C2E5FB566C}"/>
              </a:ext>
            </a:extLst>
          </p:cNvPr>
          <p:cNvSpPr/>
          <p:nvPr/>
        </p:nvSpPr>
        <p:spPr>
          <a:xfrm>
            <a:off x="3181148" y="7225509"/>
            <a:ext cx="14078148" cy="165031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Keselamatan Siber</a:t>
            </a:r>
          </a:p>
          <a:p>
            <a:pPr algn="ctr"/>
            <a:r>
              <a:rPr lang="sv-SE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Kebimbangan mengenai penipuan dan keselamatan dalam transaksi dalam talian.</a:t>
            </a: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80ADBF-A8E7-8AE5-0DDB-95F28B8FA9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700" y="5205576"/>
            <a:ext cx="1576716" cy="1651796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DEA2BB-280E-1B00-E313-6726355375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19173" y="7225509"/>
            <a:ext cx="1576716" cy="16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2BCC-6000-0BAB-6C0E-AEA9207D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3457B8-C6A0-AC25-B4E8-14BF0211D37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828B93-A3A6-CCF7-A09F-0B94592C424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E9C7B92-CE4B-58A2-78EB-0D9F6663071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5FB1AD9-CAED-1174-64CB-4DEE8C5F125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2C2AD2B-7F1A-D468-F710-E09168A5B814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5D319A-F861-94AF-E28A-742A42CC3A50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B0C3FA6-B26F-FF2A-F37A-F885144B5A27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8753404-CEEC-336C-C978-BEA872381103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5400" dirty="0" err="1">
                  <a:latin typeface="League Spartan" panose="020B0604020202020204" charset="0"/>
                </a:rPr>
                <a:t>Kepentingan</a:t>
              </a:r>
              <a:r>
                <a:rPr lang="en-MY" sz="5400" dirty="0">
                  <a:latin typeface="League Spartan" panose="020B0604020202020204" charset="0"/>
                </a:rPr>
                <a:t> Cashless Society di Malaysia</a:t>
              </a:r>
              <a:endParaRPr lang="en-US" sz="54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27A66CC-791A-E5F7-5133-C1B17542FDF5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D2E5B23-9DF4-D716-4B77-A40BC51900A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3885F8B-2EEA-B4A3-61D2-D2102D5576C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B6C6D098-548C-3040-AF41-CCC59943ED5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72CD35A-E79A-067A-57C8-8EA40CFCEDB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448A8F93-A24D-D313-7B6D-F7F2315EE132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504827FF-988E-6B11-3259-62FAB63CF5E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F6DC18-F8B9-967B-26ED-6D81FA3E801B}"/>
              </a:ext>
            </a:extLst>
          </p:cNvPr>
          <p:cNvSpPr/>
          <p:nvPr/>
        </p:nvSpPr>
        <p:spPr>
          <a:xfrm>
            <a:off x="9203973" y="2832363"/>
            <a:ext cx="3953400" cy="32186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baik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Mengurangkan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risiko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kecurian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kehilangan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wang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CD8E7A-B7DA-0253-BBB1-DE04230375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7111" y="6743700"/>
            <a:ext cx="1807123" cy="180712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77D795-B66B-1D1A-23D4-DF9EBA4A9C55}"/>
              </a:ext>
            </a:extLst>
          </p:cNvPr>
          <p:cNvSpPr/>
          <p:nvPr/>
        </p:nvSpPr>
        <p:spPr>
          <a:xfrm>
            <a:off x="5111573" y="6057900"/>
            <a:ext cx="3953400" cy="32186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Mempercepatkan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urusan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harian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digital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mengurangkan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masa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menunggu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berbanding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755221-C24E-08A8-0AB6-75220035E6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91" y="3538526"/>
            <a:ext cx="1806363" cy="180636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7F28930-F091-C882-C1B8-34744BCE2463}"/>
              </a:ext>
            </a:extLst>
          </p:cNvPr>
          <p:cNvSpPr/>
          <p:nvPr/>
        </p:nvSpPr>
        <p:spPr>
          <a:xfrm>
            <a:off x="1019173" y="2830342"/>
            <a:ext cx="3953400" cy="32227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Mengurangkan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ketirisan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transaksi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digital,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rekod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telus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mengurangkan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risiko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kehilangan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hasil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9AA3B9-21B4-6715-9D09-8D4D5DA91D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691" y="6743700"/>
            <a:ext cx="1806363" cy="180636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804FDC1-44DE-8D50-50E2-AE8B77143434}"/>
              </a:ext>
            </a:extLst>
          </p:cNvPr>
          <p:cNvSpPr/>
          <p:nvPr/>
        </p:nvSpPr>
        <p:spPr>
          <a:xfrm>
            <a:off x="13296374" y="6057900"/>
            <a:ext cx="3953400" cy="32186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Menyokong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ekonomi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digital</a:t>
            </a: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Menggalakkan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fintech dan e-commerce dalam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sektor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DC37A6F-4815-7229-B037-341D759F1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9892" y="3538526"/>
            <a:ext cx="1806363" cy="18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0FEA-5DDC-9DB5-2FF0-625A7CAE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net Logo PNG Vector (AI) Free Download">
            <a:extLst>
              <a:ext uri="{FF2B5EF4-FFF2-40B4-BE49-F238E27FC236}">
                <a16:creationId xmlns:a16="http://schemas.microsoft.com/office/drawing/2014/main" id="{C234BC0D-BE09-A97B-9ABF-55AE4D971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7" b="33712"/>
          <a:stretch/>
        </p:blipFill>
        <p:spPr bwMode="auto">
          <a:xfrm>
            <a:off x="881861" y="583156"/>
            <a:ext cx="5823739" cy="18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94ABD06-4133-DFDF-6BE1-84FF225D5CA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E5384D-12FE-AC84-1AB3-08C3331AC8D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9B5FF51-757E-F23F-7896-9F768F0ABFE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A8E2EB-A190-C55E-D8C7-973A8FE82B95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FDD776F-FEAA-FAC0-E44C-695BC40B8DA8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5451CCD-F1BC-3A5D-764E-2F4EE2BE331A}"/>
              </a:ext>
            </a:extLst>
          </p:cNvPr>
          <p:cNvGrpSpPr/>
          <p:nvPr/>
        </p:nvGrpSpPr>
        <p:grpSpPr>
          <a:xfrm>
            <a:off x="1028699" y="3123081"/>
            <a:ext cx="16230601" cy="4205255"/>
            <a:chOff x="0" y="0"/>
            <a:chExt cx="21640801" cy="772729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E8494E9-F704-2B1D-A936-24F3C5232E6C}"/>
                </a:ext>
              </a:extLst>
            </p:cNvPr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5AA4E6F-B01C-76E2-9342-CFE4E33A4011}"/>
                </a:ext>
              </a:extLst>
            </p:cNvPr>
            <p:cNvSpPr txBox="1"/>
            <p:nvPr/>
          </p:nvSpPr>
          <p:spPr>
            <a:xfrm>
              <a:off x="0" y="9527"/>
              <a:ext cx="21640801" cy="5513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b="1" dirty="0">
                  <a:latin typeface="Poppins" panose="00000500000000000000" pitchFamily="2" charset="0"/>
                  <a:cs typeface="Poppins" panose="00000500000000000000" pitchFamily="2" charset="0"/>
                </a:rPr>
                <a:t>Payments Network Malaysia </a:t>
              </a:r>
              <a:r>
                <a:rPr lang="en-MY" sz="36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Sdn</a:t>
              </a:r>
              <a:r>
                <a:rPr lang="en-MY" sz="3600" b="1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Bhd</a:t>
              </a:r>
              <a:r>
                <a:rPr lang="en-MY" sz="3600" b="1" dirty="0">
                  <a:latin typeface="Poppins" panose="00000500000000000000" pitchFamily="2" charset="0"/>
                  <a:cs typeface="Poppins" panose="00000500000000000000" pitchFamily="2" charset="0"/>
                </a:rPr>
                <a:t> (</a:t>
              </a:r>
              <a:r>
                <a:rPr lang="en-MY" sz="36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PayNet</a:t>
              </a:r>
              <a:r>
                <a:rPr lang="en-MY" sz="3600" b="1" dirty="0"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infrastruktur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pembayaran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nasional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Malaysia,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mengendalikan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sistem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pembayaran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runcit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korporat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bagi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memastikan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transaksi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lancar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selamat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MY" sz="3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PayNet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dimiliki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bersama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oleh Bank Negara Malaysia (BNM) dan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institusi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kewangan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MY" sz="3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3BFE573-B1F7-7646-546A-8ABD7D45DC5C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5978461-C8B1-8F85-9306-0007FC48BA4B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C4933E6-998D-66E4-2D3B-C14A786A698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48C8E3C-4B83-6CED-F49A-FF36742A699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2025F5AA-FD01-0283-3235-CCA1B8049D3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2C5CB7FA-CB84-14E8-CB8D-168F053374F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65F3DBD-D62D-8694-58A3-837F2F6ACAF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PayNet Archives - Vulcan Post">
            <a:extLst>
              <a:ext uri="{FF2B5EF4-FFF2-40B4-BE49-F238E27FC236}">
                <a16:creationId xmlns:a16="http://schemas.microsoft.com/office/drawing/2014/main" id="{53549908-1F04-0F88-5A1A-C77037AF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574" y="6664623"/>
            <a:ext cx="2656725" cy="26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1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459B7-89D0-6932-0471-3C5701DF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673F5CF-69E9-FA22-5A49-9065511CA18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A161C2-00AA-F547-675E-93C30226A13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99BBE05-D328-5C9F-9835-B5B07216B3E0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2E22588-1CC8-0810-CF98-F264CE15498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F2765505-73EC-3B9F-F348-09429611598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027131F-5A46-2EE3-90BF-19E5D61A8F27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C32D8E-D5EF-6BF1-7D14-225A0EE75890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2E634DA-0C7B-8A5F-7F33-7B6A14AC70C0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Misi &amp; </a:t>
              </a: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Visi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1F50210-307E-DCD9-7882-F7DED72D76A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8612B00-BB6D-F855-6991-6A11233A461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7D2A538-C81F-D23A-BC8C-3FAEFE5A8FD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A739978-60BC-4247-A51C-DF5C6592593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94B0B5C6-938F-6EDC-13DE-B927B10A5CF1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>
            <a:extLst>
              <a:ext uri="{FF2B5EF4-FFF2-40B4-BE49-F238E27FC236}">
                <a16:creationId xmlns:a16="http://schemas.microsoft.com/office/drawing/2014/main" id="{7B14116F-6434-25B6-E1B3-0F5390F3164F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5D745B8-30FD-8F16-8706-EA24F9D87D4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428497A-6340-997A-DFF3-10E7153BC34F}"/>
              </a:ext>
            </a:extLst>
          </p:cNvPr>
          <p:cNvSpPr/>
          <p:nvPr/>
        </p:nvSpPr>
        <p:spPr>
          <a:xfrm>
            <a:off x="10176279" y="5734248"/>
            <a:ext cx="7083007" cy="330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Visi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Membentuk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ekosistem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digital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selamat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cekap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inovatif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8F4C8A-BE72-5E35-F3E0-A3EC8CF64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1339" y="3284455"/>
            <a:ext cx="2192887" cy="219288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2DDA33-BA9B-F59E-36F2-136D64483DB5}"/>
              </a:ext>
            </a:extLst>
          </p:cNvPr>
          <p:cNvSpPr/>
          <p:nvPr/>
        </p:nvSpPr>
        <p:spPr>
          <a:xfrm>
            <a:off x="1028698" y="5734251"/>
            <a:ext cx="7083003" cy="330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Misi</a:t>
            </a:r>
          </a:p>
          <a:p>
            <a:pPr algn="ctr"/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infrastruktur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selamat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boleh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dipercayai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menyokong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ekonomi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digital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serta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elektronik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474DA2-A478-F975-6875-134559D170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704" y="3275405"/>
            <a:ext cx="2210989" cy="2210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17E62-8018-DC4C-0C31-E43983EFE78C}"/>
              </a:ext>
            </a:extLst>
          </p:cNvPr>
          <p:cNvCxnSpPr>
            <a:cxnSpLocks/>
          </p:cNvCxnSpPr>
          <p:nvPr/>
        </p:nvCxnSpPr>
        <p:spPr>
          <a:xfrm>
            <a:off x="9144000" y="3238500"/>
            <a:ext cx="0" cy="5562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9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1583</Words>
  <Application>Microsoft Macintosh PowerPoint</Application>
  <PresentationFormat>Custom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League Spartan</vt:lpstr>
      <vt:lpstr>Poppins</vt:lpstr>
      <vt:lpstr>Montserrat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80</cp:revision>
  <dcterms:created xsi:type="dcterms:W3CDTF">2006-08-16T00:00:00Z</dcterms:created>
  <dcterms:modified xsi:type="dcterms:W3CDTF">2025-04-25T09:29:27Z</dcterms:modified>
  <dc:identifier>DAGe2nMcNhU</dc:identifier>
</cp:coreProperties>
</file>