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93" r:id="rId5"/>
    <p:sldId id="260" r:id="rId6"/>
    <p:sldId id="291" r:id="rId7"/>
    <p:sldId id="259" r:id="rId8"/>
    <p:sldId id="292" r:id="rId9"/>
    <p:sldId id="294" r:id="rId10"/>
    <p:sldId id="296" r:id="rId11"/>
    <p:sldId id="295" r:id="rId12"/>
    <p:sldId id="297" r:id="rId13"/>
    <p:sldId id="264" r:id="rId14"/>
    <p:sldId id="274" r:id="rId15"/>
    <p:sldId id="272" r:id="rId16"/>
    <p:sldId id="273" r:id="rId17"/>
  </p:sldIdLst>
  <p:sldSz cx="18288000" cy="10287000"/>
  <p:notesSz cx="6858000" cy="9144000"/>
  <p:embeddedFontLst>
    <p:embeddedFont>
      <p:font typeface="League Spartan" pitchFamily="2" charset="77"/>
      <p:regular r:id="rId18"/>
      <p:bold r:id="rId19"/>
    </p:embeddedFont>
    <p:embeddedFont>
      <p:font typeface="Poppins" pitchFamily="2" charset="77"/>
      <p:regular r:id="rId20"/>
      <p:bold r:id="rId21"/>
      <p:italic r:id="rId22"/>
      <p:boldItalic r:id="rId23"/>
    </p:embeddedFont>
    <p:embeddedFont>
      <p:font typeface="Poppins Light" panose="020B0604020202020204" pitchFamily="34" charset="0"/>
      <p:regular r:id="rId24"/>
      <p: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 autoAdjust="0"/>
    <p:restoredTop sz="94558" autoAdjust="0"/>
  </p:normalViewPr>
  <p:slideViewPr>
    <p:cSldViewPr>
      <p:cViewPr varScale="1">
        <p:scale>
          <a:sx n="66" d="100"/>
          <a:sy n="66" d="100"/>
        </p:scale>
        <p:origin x="88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.png"/><Relationship Id="rId7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://www.padu.gov.my/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.png"/><Relationship Id="rId7" Type="http://schemas.openxmlformats.org/officeDocument/2006/relationships/hyperlink" Target="https://www.dosm.gov.my/portal-main/directory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padu.gov.my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.png"/><Relationship Id="rId7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5.png"/><Relationship Id="rId7" Type="http://schemas.openxmlformats.org/officeDocument/2006/relationships/image" Target="../media/image1.png"/><Relationship Id="rId2" Type="http://schemas.openxmlformats.org/officeDocument/2006/relationships/hyperlink" Target="https://padu.gov.my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image" Target="../media/image37.png"/><Relationship Id="rId10" Type="http://schemas.openxmlformats.org/officeDocument/2006/relationships/image" Target="../media/image38.png"/><Relationship Id="rId4" Type="http://schemas.openxmlformats.org/officeDocument/2006/relationships/image" Target="../media/image36.svg"/><Relationship Id="rId9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hyperlink" Target="https://padu.gov.my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6.png"/><Relationship Id="rId10" Type="http://schemas.openxmlformats.org/officeDocument/2006/relationships/image" Target="../media/image22.png"/><Relationship Id="rId4" Type="http://schemas.openxmlformats.org/officeDocument/2006/relationships/image" Target="../media/image5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.png"/><Relationship Id="rId7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762" y="9601200"/>
            <a:ext cx="18283238" cy="685800"/>
            <a:chOff x="0" y="0"/>
            <a:chExt cx="24377650" cy="914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4377650" cy="914400"/>
            </a:xfrm>
            <a:custGeom>
              <a:avLst/>
              <a:gdLst/>
              <a:ahLst/>
              <a:cxnLst/>
              <a:rect l="l" t="t" r="r" b="b"/>
              <a:pathLst>
                <a:path w="24377650" h="914400">
                  <a:moveTo>
                    <a:pt x="0" y="0"/>
                  </a:moveTo>
                  <a:lnTo>
                    <a:pt x="24377650" y="0"/>
                  </a:lnTo>
                  <a:lnTo>
                    <a:pt x="2437765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2" y="9501474"/>
            <a:ext cx="18283238" cy="96012"/>
            <a:chOff x="0" y="0"/>
            <a:chExt cx="24377650" cy="12801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377650" cy="128016"/>
            </a:xfrm>
            <a:custGeom>
              <a:avLst/>
              <a:gdLst/>
              <a:ahLst/>
              <a:cxnLst/>
              <a:rect l="l" t="t" r="r" b="b"/>
              <a:pathLst>
                <a:path w="24377650" h="128016">
                  <a:moveTo>
                    <a:pt x="0" y="0"/>
                  </a:moveTo>
                  <a:lnTo>
                    <a:pt x="24377650" y="0"/>
                  </a:lnTo>
                  <a:lnTo>
                    <a:pt x="24377650" y="128016"/>
                  </a:lnTo>
                  <a:lnTo>
                    <a:pt x="0" y="128016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AutoShape 10"/>
          <p:cNvSpPr/>
          <p:nvPr/>
        </p:nvSpPr>
        <p:spPr>
          <a:xfrm>
            <a:off x="1028700" y="6519863"/>
            <a:ext cx="1623060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Freeform 11" descr="Malaysia Celebrates 66th Hari Merdeka with the Theme Malaysia Madani: Tekad  Perpaduan, Penuhi Harapan (Civil Malaysia: Determined Unity, Filled with  Hope)"/>
          <p:cNvSpPr/>
          <p:nvPr/>
        </p:nvSpPr>
        <p:spPr>
          <a:xfrm>
            <a:off x="1" y="-19050"/>
            <a:ext cx="5348094" cy="2989901"/>
          </a:xfrm>
          <a:custGeom>
            <a:avLst/>
            <a:gdLst/>
            <a:ahLst/>
            <a:cxnLst/>
            <a:rect l="l" t="t" r="r" b="b"/>
            <a:pathLst>
              <a:path w="5348094" h="2989901">
                <a:moveTo>
                  <a:pt x="0" y="0"/>
                </a:moveTo>
                <a:lnTo>
                  <a:pt x="5348094" y="0"/>
                </a:lnTo>
                <a:lnTo>
                  <a:pt x="5348094" y="2989901"/>
                </a:lnTo>
                <a:lnTo>
                  <a:pt x="0" y="29899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2" name="Group 12"/>
          <p:cNvGrpSpPr/>
          <p:nvPr/>
        </p:nvGrpSpPr>
        <p:grpSpPr>
          <a:xfrm>
            <a:off x="1026341" y="1353961"/>
            <a:ext cx="16230600" cy="5165902"/>
            <a:chOff x="0" y="0"/>
            <a:chExt cx="21640800" cy="688786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1640800" cy="6887869"/>
            </a:xfrm>
            <a:custGeom>
              <a:avLst/>
              <a:gdLst/>
              <a:ahLst/>
              <a:cxnLst/>
              <a:rect l="l" t="t" r="r" b="b"/>
              <a:pathLst>
                <a:path w="21640800" h="6887869">
                  <a:moveTo>
                    <a:pt x="0" y="0"/>
                  </a:moveTo>
                  <a:lnTo>
                    <a:pt x="21640800" y="0"/>
                  </a:lnTo>
                  <a:lnTo>
                    <a:pt x="21640800" y="6887869"/>
                  </a:lnTo>
                  <a:lnTo>
                    <a:pt x="0" y="688786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161925"/>
              <a:ext cx="21640800" cy="704979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7688"/>
                </a:lnSpc>
              </a:pPr>
              <a:r>
                <a:rPr lang="en-US" sz="11100" spc="48" dirty="0" err="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Pangkalan</a:t>
              </a:r>
              <a:r>
                <a:rPr lang="en-US" sz="11100" spc="48" dirty="0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 Data Utama (PADU)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028700" y="7037896"/>
            <a:ext cx="16230600" cy="1194892"/>
            <a:chOff x="0" y="0"/>
            <a:chExt cx="21640800" cy="159319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1640800" cy="1593190"/>
            </a:xfrm>
            <a:custGeom>
              <a:avLst/>
              <a:gdLst/>
              <a:ahLst/>
              <a:cxnLst/>
              <a:rect l="l" t="t" r="r" b="b"/>
              <a:pathLst>
                <a:path w="21640800" h="1593190">
                  <a:moveTo>
                    <a:pt x="0" y="0"/>
                  </a:moveTo>
                  <a:lnTo>
                    <a:pt x="21640800" y="0"/>
                  </a:lnTo>
                  <a:lnTo>
                    <a:pt x="21640800" y="1593190"/>
                  </a:lnTo>
                  <a:lnTo>
                    <a:pt x="0" y="159319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9525"/>
              <a:ext cx="21640800" cy="158366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5184"/>
                </a:lnSpc>
              </a:pPr>
              <a:r>
                <a:rPr lang="en-US" sz="4800" spc="270">
                  <a:solidFill>
                    <a:srgbClr val="000000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NADI X INISIATIF KERAJAAN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19" name="Freeform 19"/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Freeform 21"/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13854334" y="6258830"/>
            <a:ext cx="4451541" cy="3260106"/>
          </a:xfrm>
          <a:custGeom>
            <a:avLst/>
            <a:gdLst/>
            <a:ahLst/>
            <a:cxnLst/>
            <a:rect l="l" t="t" r="r" b="b"/>
            <a:pathLst>
              <a:path w="4451541" h="3260106">
                <a:moveTo>
                  <a:pt x="0" y="0"/>
                </a:moveTo>
                <a:lnTo>
                  <a:pt x="4451542" y="0"/>
                </a:lnTo>
                <a:lnTo>
                  <a:pt x="4451542" y="3260106"/>
                </a:lnTo>
                <a:lnTo>
                  <a:pt x="0" y="32601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50810" t="-24161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 descr="A blue and black sign  Description automatically generated"/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19310A-B13E-6D43-1414-D1F09E26AF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1B7C58BC-3BB5-38D1-0A44-3C4124B8CB36}"/>
              </a:ext>
            </a:extLst>
          </p:cNvPr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126E1557-9C8A-8093-0DB6-528FC64FBFAC}"/>
                </a:ext>
              </a:extLst>
            </p:cNvPr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E26B5B05-1C3D-6CC1-4DAF-372442D70061}"/>
              </a:ext>
            </a:extLst>
          </p:cNvPr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D5A39C76-8742-80B2-2535-80159999568C}"/>
                </a:ext>
              </a:extLst>
            </p:cNvPr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AutoShape 6">
            <a:extLst>
              <a:ext uri="{FF2B5EF4-FFF2-40B4-BE49-F238E27FC236}">
                <a16:creationId xmlns:a16="http://schemas.microsoft.com/office/drawing/2014/main" id="{9ADE1CD1-86C7-9B0F-B1CD-0A6AF34AC60F}"/>
              </a:ext>
            </a:extLst>
          </p:cNvPr>
          <p:cNvSpPr/>
          <p:nvPr/>
        </p:nvSpPr>
        <p:spPr>
          <a:xfrm>
            <a:off x="1028700" y="2616293"/>
            <a:ext cx="1623060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BB987653-CE51-C402-44F8-3D52EF30A36D}"/>
              </a:ext>
            </a:extLst>
          </p:cNvPr>
          <p:cNvGrpSpPr/>
          <p:nvPr/>
        </p:nvGrpSpPr>
        <p:grpSpPr>
          <a:xfrm>
            <a:off x="1019174" y="820821"/>
            <a:ext cx="16230600" cy="1982724"/>
            <a:chOff x="0" y="0"/>
            <a:chExt cx="21640800" cy="2643632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A76FBB27-345B-542A-06DA-9CBE738707DC}"/>
                </a:ext>
              </a:extLst>
            </p:cNvPr>
            <p:cNvSpPr/>
            <p:nvPr/>
          </p:nvSpPr>
          <p:spPr>
            <a:xfrm>
              <a:off x="0" y="0"/>
              <a:ext cx="21640800" cy="2643632"/>
            </a:xfrm>
            <a:custGeom>
              <a:avLst/>
              <a:gdLst/>
              <a:ahLst/>
              <a:cxnLst/>
              <a:rect l="l" t="t" r="r" b="b"/>
              <a:pathLst>
                <a:path w="21640800" h="2643632">
                  <a:moveTo>
                    <a:pt x="0" y="0"/>
                  </a:moveTo>
                  <a:lnTo>
                    <a:pt x="21640800" y="0"/>
                  </a:lnTo>
                  <a:lnTo>
                    <a:pt x="21640800" y="2643632"/>
                  </a:lnTo>
                  <a:lnTo>
                    <a:pt x="0" y="264363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F24475D0-A73E-D9F0-9101-0ED4337D1068}"/>
                </a:ext>
              </a:extLst>
            </p:cNvPr>
            <p:cNvSpPr txBox="1"/>
            <p:nvPr/>
          </p:nvSpPr>
          <p:spPr>
            <a:xfrm>
              <a:off x="0" y="152400"/>
              <a:ext cx="21640800" cy="249123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l">
                <a:lnSpc>
                  <a:spcPts val="9180"/>
                </a:lnSpc>
                <a:spcBef>
                  <a:spcPct val="0"/>
                </a:spcBef>
              </a:pPr>
              <a:r>
                <a:rPr lang="en-MY" sz="7200" dirty="0" err="1">
                  <a:latin typeface="League Spartan" panose="020B0604020202020204" charset="0"/>
                </a:rPr>
                <a:t>Kategori</a:t>
              </a:r>
              <a:r>
                <a:rPr lang="en-MY" sz="7200" dirty="0">
                  <a:latin typeface="League Spartan" panose="020B0604020202020204" charset="0"/>
                </a:rPr>
                <a:t> </a:t>
              </a:r>
              <a:r>
                <a:rPr lang="en-MY" sz="7200" dirty="0" err="1">
                  <a:latin typeface="League Spartan" panose="020B0604020202020204" charset="0"/>
                </a:rPr>
                <a:t>Permohonan</a:t>
              </a:r>
              <a:endParaRPr lang="en-US" sz="7200" b="1" u="none" strike="noStrike" spc="-129" dirty="0">
                <a:solidFill>
                  <a:srgbClr val="000000"/>
                </a:solidFill>
                <a:latin typeface="League Spartan" panose="020B0604020202020204" charset="0"/>
                <a:ea typeface="League Spartan"/>
                <a:cs typeface="League Spartan"/>
                <a:sym typeface="League Spartan"/>
              </a:endParaRPr>
            </a:p>
          </p:txBody>
        </p:sp>
      </p:grpSp>
      <p:grpSp>
        <p:nvGrpSpPr>
          <p:cNvPr id="25" name="Group 25">
            <a:extLst>
              <a:ext uri="{FF2B5EF4-FFF2-40B4-BE49-F238E27FC236}">
                <a16:creationId xmlns:a16="http://schemas.microsoft.com/office/drawing/2014/main" id="{45A1C6ED-B22F-9046-D0B1-14EA5F8B524A}"/>
              </a:ext>
            </a:extLst>
          </p:cNvPr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D054A6BB-CC29-01E6-5B5D-F69E056D871F}"/>
                </a:ext>
              </a:extLst>
            </p:cNvPr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A3E93ECF-38DB-8E79-BEF5-61679068AAD5}"/>
                </a:ext>
              </a:extLst>
            </p:cNvPr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Freeform 28">
            <a:extLst>
              <a:ext uri="{FF2B5EF4-FFF2-40B4-BE49-F238E27FC236}">
                <a16:creationId xmlns:a16="http://schemas.microsoft.com/office/drawing/2014/main" id="{4009DECC-E2FD-646C-A6A5-AF020E6D98B6}"/>
              </a:ext>
            </a:extLst>
          </p:cNvPr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 descr="Malaysia Celebrates 66th Hari Merdeka with the Theme Malaysia Madani: Tekad  Perpaduan, Penuhi Harapan (Civil Malaysia: Determined Unity, Filled with  Hope)">
            <a:extLst>
              <a:ext uri="{FF2B5EF4-FFF2-40B4-BE49-F238E27FC236}">
                <a16:creationId xmlns:a16="http://schemas.microsoft.com/office/drawing/2014/main" id="{663D429F-3619-E495-B527-FA84BF2E3BC3}"/>
              </a:ext>
            </a:extLst>
          </p:cNvPr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 descr="A blue and black sign  Description automatically generated">
            <a:extLst>
              <a:ext uri="{FF2B5EF4-FFF2-40B4-BE49-F238E27FC236}">
                <a16:creationId xmlns:a16="http://schemas.microsoft.com/office/drawing/2014/main" id="{66DADC17-FEA0-702C-AD25-C16EE866EE06}"/>
              </a:ext>
            </a:extLst>
          </p:cNvPr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>
            <a:extLst>
              <a:ext uri="{FF2B5EF4-FFF2-40B4-BE49-F238E27FC236}">
                <a16:creationId xmlns:a16="http://schemas.microsoft.com/office/drawing/2014/main" id="{F1228F8A-065D-9DCE-D742-96BCED3F58CE}"/>
              </a:ext>
            </a:extLst>
          </p:cNvPr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31F40CF-2756-D5D0-7F6A-08CCA46625B6}"/>
              </a:ext>
            </a:extLst>
          </p:cNvPr>
          <p:cNvSpPr/>
          <p:nvPr/>
        </p:nvSpPr>
        <p:spPr>
          <a:xfrm>
            <a:off x="6705166" y="4856185"/>
            <a:ext cx="4877668" cy="432591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MY" sz="2400" b="1" dirty="0">
                <a:latin typeface="Poppins" panose="00000500000000000000" pitchFamily="2" charset="0"/>
                <a:cs typeface="Poppins" panose="00000500000000000000" pitchFamily="2" charset="0"/>
              </a:rPr>
              <a:t>Ahli Isi Rumah (AIR)</a:t>
            </a:r>
          </a:p>
          <a:p>
            <a:pPr algn="ctr"/>
            <a:endParaRPr lang="en-MY" sz="2400" b="0" i="0" dirty="0">
              <a:solidFill>
                <a:srgbClr val="11181C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en-MY" sz="2400" b="0" i="0" dirty="0">
                <a:solidFill>
                  <a:srgbClr val="11181C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AIR </a:t>
            </a:r>
            <a:r>
              <a:rPr lang="en-MY" sz="2400" b="0" i="0" dirty="0" err="1">
                <a:solidFill>
                  <a:srgbClr val="11181C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merujuk</a:t>
            </a:r>
            <a:r>
              <a:rPr lang="en-MY" sz="2400" b="0" i="0" dirty="0">
                <a:solidFill>
                  <a:srgbClr val="11181C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b="0" i="0" dirty="0" err="1">
                <a:solidFill>
                  <a:srgbClr val="11181C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individu</a:t>
            </a:r>
            <a:r>
              <a:rPr lang="en-MY" sz="2400" b="0" i="0" dirty="0">
                <a:solidFill>
                  <a:srgbClr val="11181C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b="0" i="0" dirty="0" err="1">
                <a:solidFill>
                  <a:srgbClr val="11181C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atau</a:t>
            </a:r>
            <a:r>
              <a:rPr lang="en-MY" sz="2400" b="0" i="0" dirty="0">
                <a:solidFill>
                  <a:srgbClr val="11181C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b="0" i="0" dirty="0" err="1">
                <a:solidFill>
                  <a:srgbClr val="11181C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ahli</a:t>
            </a:r>
            <a:r>
              <a:rPr lang="en-MY" sz="2400" b="0" i="0" dirty="0">
                <a:solidFill>
                  <a:srgbClr val="11181C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dalam </a:t>
            </a:r>
            <a:r>
              <a:rPr lang="en-MY" sz="2400" b="0" i="0" dirty="0" err="1">
                <a:solidFill>
                  <a:srgbClr val="11181C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sesuatu</a:t>
            </a:r>
            <a:r>
              <a:rPr lang="en-MY" sz="2400" b="0" i="0" dirty="0">
                <a:solidFill>
                  <a:srgbClr val="11181C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IR.</a:t>
            </a:r>
            <a:endParaRPr lang="en-MY" sz="24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DDDE564-E10D-1705-55CA-EE698C5528A0}"/>
              </a:ext>
            </a:extLst>
          </p:cNvPr>
          <p:cNvSpPr/>
          <p:nvPr/>
        </p:nvSpPr>
        <p:spPr>
          <a:xfrm>
            <a:off x="12372107" y="4856187"/>
            <a:ext cx="4877668" cy="432591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MY" sz="2400" b="1" dirty="0" err="1">
                <a:latin typeface="Poppins" panose="00000500000000000000" pitchFamily="2" charset="0"/>
                <a:cs typeface="Poppins" panose="00000500000000000000" pitchFamily="2" charset="0"/>
              </a:rPr>
              <a:t>Ketua</a:t>
            </a:r>
            <a:r>
              <a:rPr lang="en-MY" sz="2400" b="1" dirty="0">
                <a:latin typeface="Poppins" panose="00000500000000000000" pitchFamily="2" charset="0"/>
                <a:cs typeface="Poppins" panose="00000500000000000000" pitchFamily="2" charset="0"/>
              </a:rPr>
              <a:t> Isi Rumah (KIR)</a:t>
            </a:r>
          </a:p>
          <a:p>
            <a:pPr algn="ctr"/>
            <a:endParaRPr lang="en-MY" sz="2400" b="0" i="0" dirty="0">
              <a:solidFill>
                <a:srgbClr val="11181C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en-MY" sz="2400" b="0" i="0" dirty="0">
                <a:solidFill>
                  <a:srgbClr val="11181C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KIR pula </a:t>
            </a:r>
            <a:r>
              <a:rPr lang="en-MY" sz="2400" b="0" i="0" dirty="0" err="1">
                <a:solidFill>
                  <a:srgbClr val="11181C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ialah</a:t>
            </a:r>
            <a:r>
              <a:rPr lang="en-MY" sz="2400" b="0" i="0" dirty="0">
                <a:solidFill>
                  <a:srgbClr val="11181C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b="0" i="0" dirty="0" err="1">
                <a:solidFill>
                  <a:srgbClr val="11181C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seorang</a:t>
            </a:r>
            <a:r>
              <a:rPr lang="en-MY" sz="2400" b="0" i="0" dirty="0">
                <a:solidFill>
                  <a:srgbClr val="11181C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AIR </a:t>
            </a:r>
            <a:r>
              <a:rPr lang="en-MY" sz="2400" b="0" i="0" dirty="0" err="1">
                <a:solidFill>
                  <a:srgbClr val="11181C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biasa</a:t>
            </a:r>
            <a:r>
              <a:rPr lang="en-MY" sz="2400" b="0" i="0" dirty="0">
                <a:solidFill>
                  <a:srgbClr val="11181C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b="0" i="0" dirty="0" err="1">
                <a:solidFill>
                  <a:srgbClr val="11181C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sama</a:t>
            </a:r>
            <a:r>
              <a:rPr lang="en-MY" sz="2400" b="0" i="0" dirty="0">
                <a:solidFill>
                  <a:srgbClr val="11181C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b="0" i="0" dirty="0" err="1">
                <a:solidFill>
                  <a:srgbClr val="11181C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ada</a:t>
            </a:r>
            <a:r>
              <a:rPr lang="en-MY" sz="2400" b="0" i="0" dirty="0">
                <a:solidFill>
                  <a:srgbClr val="11181C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b="0" i="0" dirty="0" err="1">
                <a:solidFill>
                  <a:srgbClr val="11181C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lelaki</a:t>
            </a:r>
            <a:r>
              <a:rPr lang="en-MY" sz="2400" b="0" i="0" dirty="0">
                <a:solidFill>
                  <a:srgbClr val="11181C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b="0" i="0" dirty="0" err="1">
                <a:solidFill>
                  <a:srgbClr val="11181C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atau</a:t>
            </a:r>
            <a:r>
              <a:rPr lang="en-MY" sz="2400" b="0" i="0" dirty="0">
                <a:solidFill>
                  <a:srgbClr val="11181C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b="0" i="0" dirty="0" err="1">
                <a:solidFill>
                  <a:srgbClr val="11181C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perempuan</a:t>
            </a:r>
            <a:r>
              <a:rPr lang="en-MY" sz="2400" b="0" i="0" dirty="0">
                <a:solidFill>
                  <a:srgbClr val="11181C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yang </a:t>
            </a:r>
            <a:r>
              <a:rPr lang="en-MY" sz="2400" b="0" i="0" dirty="0" err="1">
                <a:solidFill>
                  <a:srgbClr val="11181C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dianggap</a:t>
            </a:r>
            <a:r>
              <a:rPr lang="en-MY" sz="2400" b="0" i="0" dirty="0">
                <a:solidFill>
                  <a:srgbClr val="11181C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b="0" i="0" dirty="0" err="1">
                <a:solidFill>
                  <a:srgbClr val="11181C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sebagai</a:t>
            </a:r>
            <a:r>
              <a:rPr lang="en-MY" sz="2400" b="0" i="0" dirty="0">
                <a:solidFill>
                  <a:srgbClr val="11181C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b="0" i="0" dirty="0" err="1">
                <a:solidFill>
                  <a:srgbClr val="11181C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ketua</a:t>
            </a:r>
            <a:r>
              <a:rPr lang="en-MY" sz="2400" b="0" i="0" dirty="0">
                <a:solidFill>
                  <a:srgbClr val="11181C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oleh AIR yang lain. </a:t>
            </a:r>
          </a:p>
          <a:p>
            <a:pPr algn="ctr"/>
            <a:r>
              <a:rPr lang="en-MY" sz="2400" b="0" i="0" dirty="0">
                <a:solidFill>
                  <a:srgbClr val="11181C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KIR </a:t>
            </a:r>
            <a:r>
              <a:rPr lang="en-MY" sz="2400" b="0" i="0" dirty="0" err="1">
                <a:solidFill>
                  <a:srgbClr val="11181C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mesti</a:t>
            </a:r>
            <a:r>
              <a:rPr lang="en-MY" sz="2400" b="0" i="0" dirty="0">
                <a:solidFill>
                  <a:srgbClr val="11181C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b="0" i="0" dirty="0" err="1">
                <a:solidFill>
                  <a:srgbClr val="11181C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seorang</a:t>
            </a:r>
            <a:r>
              <a:rPr lang="en-MY" sz="2400" b="0" i="0" dirty="0">
                <a:solidFill>
                  <a:srgbClr val="11181C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b="0" i="0" dirty="0" err="1">
                <a:solidFill>
                  <a:srgbClr val="11181C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penerima</a:t>
            </a:r>
            <a:r>
              <a:rPr lang="en-MY" sz="2400" b="0" i="0" dirty="0">
                <a:solidFill>
                  <a:srgbClr val="11181C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b="0" i="0" dirty="0" err="1">
                <a:solidFill>
                  <a:srgbClr val="11181C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pendapatan</a:t>
            </a:r>
            <a:r>
              <a:rPr lang="en-MY" sz="2400" b="0" i="0" dirty="0">
                <a:solidFill>
                  <a:srgbClr val="11181C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dan </a:t>
            </a:r>
            <a:r>
              <a:rPr lang="en-MY" sz="2400" b="0" i="0" dirty="0" err="1">
                <a:solidFill>
                  <a:srgbClr val="11181C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berumur</a:t>
            </a:r>
            <a:r>
              <a:rPr lang="en-MY" sz="2400" b="0" i="0" dirty="0">
                <a:solidFill>
                  <a:srgbClr val="11181C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18 tahun ke </a:t>
            </a:r>
            <a:r>
              <a:rPr lang="en-MY" sz="2400" b="0" i="0" dirty="0" err="1">
                <a:solidFill>
                  <a:srgbClr val="11181C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atas</a:t>
            </a:r>
            <a:r>
              <a:rPr lang="en-MY" sz="2400" b="0" i="0" dirty="0">
                <a:solidFill>
                  <a:srgbClr val="11181C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  <a:endParaRPr lang="en-MY" sz="24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B88CCCC-870C-1051-BF6F-23FBB09F55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48322" y="2890832"/>
            <a:ext cx="1725238" cy="17252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BA0267A-89A1-640D-7AF4-70B03D8F75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81379" y="2890832"/>
            <a:ext cx="1725239" cy="1725238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5DA0A16-DF7E-4E9E-6245-94742BBDFFCE}"/>
              </a:ext>
            </a:extLst>
          </p:cNvPr>
          <p:cNvSpPr/>
          <p:nvPr/>
        </p:nvSpPr>
        <p:spPr>
          <a:xfrm>
            <a:off x="1028700" y="4856188"/>
            <a:ext cx="4877668" cy="432591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sz="2400" b="1" dirty="0">
                <a:latin typeface="Poppins" panose="00000500000000000000" pitchFamily="2" charset="0"/>
                <a:cs typeface="Poppins" panose="00000500000000000000" pitchFamily="2" charset="0"/>
              </a:rPr>
              <a:t>Isi Rumah (IR)</a:t>
            </a:r>
          </a:p>
          <a:p>
            <a:pPr algn="ctr"/>
            <a:endParaRPr lang="en-MY" sz="2400" b="0" i="0" dirty="0">
              <a:solidFill>
                <a:srgbClr val="11181C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en-MY" sz="2400" b="0" i="0" dirty="0">
                <a:solidFill>
                  <a:srgbClr val="11181C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IR </a:t>
            </a:r>
            <a:r>
              <a:rPr lang="en-MY" sz="2400" b="0" i="0" dirty="0" err="1">
                <a:solidFill>
                  <a:srgbClr val="11181C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merupakan</a:t>
            </a:r>
            <a:r>
              <a:rPr lang="en-MY" sz="2400" b="0" i="0" dirty="0">
                <a:solidFill>
                  <a:srgbClr val="11181C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b="0" i="0" dirty="0" err="1">
                <a:solidFill>
                  <a:srgbClr val="11181C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seorang</a:t>
            </a:r>
            <a:r>
              <a:rPr lang="en-MY" sz="2400" b="0" i="0" dirty="0">
                <a:solidFill>
                  <a:srgbClr val="11181C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b="0" i="0" dirty="0" err="1">
                <a:solidFill>
                  <a:srgbClr val="11181C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atau</a:t>
            </a:r>
            <a:r>
              <a:rPr lang="en-MY" sz="2400" b="0" i="0" dirty="0">
                <a:solidFill>
                  <a:srgbClr val="11181C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b="0" i="0" dirty="0" err="1">
                <a:solidFill>
                  <a:srgbClr val="11181C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sekumpulan</a:t>
            </a:r>
            <a:r>
              <a:rPr lang="en-MY" sz="2400" b="0" i="0" dirty="0">
                <a:solidFill>
                  <a:srgbClr val="11181C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yang </a:t>
            </a:r>
            <a:r>
              <a:rPr lang="en-MY" sz="2400" b="0" i="0" dirty="0" err="1">
                <a:solidFill>
                  <a:srgbClr val="11181C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menetap</a:t>
            </a:r>
            <a:r>
              <a:rPr lang="en-MY" sz="2400" b="0" i="0" dirty="0">
                <a:solidFill>
                  <a:srgbClr val="11181C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b="0" i="0" dirty="0" err="1">
                <a:solidFill>
                  <a:srgbClr val="11181C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bersama</a:t>
            </a:r>
            <a:r>
              <a:rPr lang="en-MY" sz="2400" b="0" i="0" dirty="0">
                <a:solidFill>
                  <a:srgbClr val="11181C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dalam </a:t>
            </a:r>
            <a:r>
              <a:rPr lang="en-MY" sz="2400" b="0" i="0" dirty="0" err="1">
                <a:solidFill>
                  <a:srgbClr val="11181C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satu</a:t>
            </a:r>
            <a:r>
              <a:rPr lang="en-MY" sz="2400" b="0" i="0" dirty="0">
                <a:solidFill>
                  <a:srgbClr val="11181C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b="0" i="0" dirty="0" err="1">
                <a:solidFill>
                  <a:srgbClr val="11181C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tempat</a:t>
            </a:r>
            <a:r>
              <a:rPr lang="en-MY" sz="2400" b="0" i="0" dirty="0">
                <a:solidFill>
                  <a:srgbClr val="11181C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b="0" i="0" dirty="0" err="1">
                <a:solidFill>
                  <a:srgbClr val="11181C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kediaman</a:t>
            </a:r>
            <a:r>
              <a:rPr lang="en-MY" sz="2400" b="0" i="0" dirty="0">
                <a:solidFill>
                  <a:srgbClr val="11181C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dan </a:t>
            </a:r>
            <a:r>
              <a:rPr lang="en-MY" sz="2400" b="0" i="0" dirty="0" err="1">
                <a:solidFill>
                  <a:srgbClr val="11181C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membuat</a:t>
            </a:r>
            <a:r>
              <a:rPr lang="en-MY" sz="2400" b="0" i="0" dirty="0">
                <a:solidFill>
                  <a:srgbClr val="11181C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b="0" i="0" dirty="0" err="1">
                <a:solidFill>
                  <a:srgbClr val="11181C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peruntukan</a:t>
            </a:r>
            <a:r>
              <a:rPr lang="en-MY" sz="2400" b="0" i="0" dirty="0">
                <a:solidFill>
                  <a:srgbClr val="11181C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(</a:t>
            </a:r>
            <a:r>
              <a:rPr lang="en-MY" sz="2400" b="0" i="0" dirty="0" err="1">
                <a:solidFill>
                  <a:srgbClr val="11181C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perbelanjaan</a:t>
            </a:r>
            <a:r>
              <a:rPr lang="en-MY" sz="2400" b="0" i="0" dirty="0">
                <a:solidFill>
                  <a:srgbClr val="11181C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) </a:t>
            </a:r>
            <a:r>
              <a:rPr lang="en-MY" sz="2400" b="0" i="0" dirty="0" err="1">
                <a:solidFill>
                  <a:srgbClr val="11181C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secara</a:t>
            </a:r>
            <a:r>
              <a:rPr lang="en-MY" sz="2400" b="0" i="0" dirty="0">
                <a:solidFill>
                  <a:srgbClr val="11181C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b="0" i="0" dirty="0" err="1">
                <a:solidFill>
                  <a:srgbClr val="11181C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bersama</a:t>
            </a:r>
            <a:r>
              <a:rPr lang="en-MY" sz="2400" b="0" i="0" dirty="0">
                <a:solidFill>
                  <a:srgbClr val="11181C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untuk </a:t>
            </a:r>
            <a:r>
              <a:rPr lang="en-MY" sz="2400" b="0" i="0" dirty="0" err="1">
                <a:solidFill>
                  <a:srgbClr val="11181C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makanan</a:t>
            </a:r>
            <a:r>
              <a:rPr lang="en-MY" sz="2400" b="0" i="0" dirty="0">
                <a:solidFill>
                  <a:srgbClr val="11181C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dan </a:t>
            </a:r>
            <a:r>
              <a:rPr lang="en-MY" sz="2400" b="0" i="0" dirty="0" err="1">
                <a:solidFill>
                  <a:srgbClr val="11181C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keperluan</a:t>
            </a:r>
            <a:r>
              <a:rPr lang="en-MY" sz="2400" b="0" i="0" dirty="0">
                <a:solidFill>
                  <a:srgbClr val="11181C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b="0" i="0" dirty="0" err="1">
                <a:solidFill>
                  <a:srgbClr val="11181C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hidup</a:t>
            </a:r>
            <a:r>
              <a:rPr lang="en-MY" sz="2400" b="0" i="0" dirty="0">
                <a:solidFill>
                  <a:srgbClr val="11181C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yang lain.</a:t>
            </a:r>
            <a:endParaRPr lang="en-MY" sz="24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58B71E5-799E-A00F-CFA7-48A11D61CD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04915" y="2890832"/>
            <a:ext cx="1725237" cy="172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270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64F70A-187B-BC14-E1BE-C6A21A719E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-up of a paper&#10;&#10;AI-generated content may be incorrect.">
            <a:extLst>
              <a:ext uri="{FF2B5EF4-FFF2-40B4-BE49-F238E27FC236}">
                <a16:creationId xmlns:a16="http://schemas.microsoft.com/office/drawing/2014/main" id="{D3A8B9E2-5B1B-F2FF-34B5-BFB8973AF10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 rot="20865937">
            <a:off x="13812296" y="2770167"/>
            <a:ext cx="6874956" cy="6874956"/>
          </a:xfrm>
          <a:prstGeom prst="rect">
            <a:avLst/>
          </a:prstGeom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27EEE44D-3489-0E9C-06AB-C9E6B5BF286A}"/>
              </a:ext>
            </a:extLst>
          </p:cNvPr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151A0FEC-DF9A-364A-3B4C-80114ACEDF73}"/>
                </a:ext>
              </a:extLst>
            </p:cNvPr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09E7927A-D000-8F16-D02A-1F2C25C4D242}"/>
              </a:ext>
            </a:extLst>
          </p:cNvPr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42272318-0D61-BC1C-66A8-DCF493E02090}"/>
                </a:ext>
              </a:extLst>
            </p:cNvPr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AutoShape 6">
            <a:extLst>
              <a:ext uri="{FF2B5EF4-FFF2-40B4-BE49-F238E27FC236}">
                <a16:creationId xmlns:a16="http://schemas.microsoft.com/office/drawing/2014/main" id="{76AEC6F0-BA27-5986-5740-2FDDABB58907}"/>
              </a:ext>
            </a:extLst>
          </p:cNvPr>
          <p:cNvSpPr/>
          <p:nvPr/>
        </p:nvSpPr>
        <p:spPr>
          <a:xfrm>
            <a:off x="1028700" y="2616293"/>
            <a:ext cx="1623060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E29BE430-4E92-A227-8F11-1B3A6B7568E3}"/>
              </a:ext>
            </a:extLst>
          </p:cNvPr>
          <p:cNvGrpSpPr/>
          <p:nvPr/>
        </p:nvGrpSpPr>
        <p:grpSpPr>
          <a:xfrm>
            <a:off x="1019174" y="820821"/>
            <a:ext cx="16230600" cy="1982724"/>
            <a:chOff x="0" y="0"/>
            <a:chExt cx="21640800" cy="2643632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A9277EB1-B494-0E86-A8E6-BE4C9567D365}"/>
                </a:ext>
              </a:extLst>
            </p:cNvPr>
            <p:cNvSpPr/>
            <p:nvPr/>
          </p:nvSpPr>
          <p:spPr>
            <a:xfrm>
              <a:off x="0" y="0"/>
              <a:ext cx="21640800" cy="2643632"/>
            </a:xfrm>
            <a:custGeom>
              <a:avLst/>
              <a:gdLst/>
              <a:ahLst/>
              <a:cxnLst/>
              <a:rect l="l" t="t" r="r" b="b"/>
              <a:pathLst>
                <a:path w="21640800" h="2643632">
                  <a:moveTo>
                    <a:pt x="0" y="0"/>
                  </a:moveTo>
                  <a:lnTo>
                    <a:pt x="21640800" y="0"/>
                  </a:lnTo>
                  <a:lnTo>
                    <a:pt x="21640800" y="2643632"/>
                  </a:lnTo>
                  <a:lnTo>
                    <a:pt x="0" y="264363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84E99469-960E-C1BB-A29F-A799F0BFB36C}"/>
                </a:ext>
              </a:extLst>
            </p:cNvPr>
            <p:cNvSpPr txBox="1"/>
            <p:nvPr/>
          </p:nvSpPr>
          <p:spPr>
            <a:xfrm>
              <a:off x="0" y="152400"/>
              <a:ext cx="21640800" cy="249123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l">
                <a:lnSpc>
                  <a:spcPts val="9180"/>
                </a:lnSpc>
                <a:spcBef>
                  <a:spcPct val="0"/>
                </a:spcBef>
              </a:pPr>
              <a:r>
                <a:rPr lang="en-US" sz="9000" b="1" u="none" strike="noStrike" spc="-129" dirty="0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Maklumat </a:t>
              </a:r>
              <a:r>
                <a:rPr lang="en-US" sz="9000" b="1" u="none" strike="noStrike" spc="-129" dirty="0" err="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Pendaftaran</a:t>
              </a:r>
              <a:endParaRPr lang="en-US" sz="9000" b="1" u="none" strike="noStrike" spc="-129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endParaRPr>
            </a:p>
          </p:txBody>
        </p:sp>
      </p:grpSp>
      <p:grpSp>
        <p:nvGrpSpPr>
          <p:cNvPr id="25" name="Group 25">
            <a:extLst>
              <a:ext uri="{FF2B5EF4-FFF2-40B4-BE49-F238E27FC236}">
                <a16:creationId xmlns:a16="http://schemas.microsoft.com/office/drawing/2014/main" id="{B11776AE-2514-2811-203E-D603B3731FA2}"/>
              </a:ext>
            </a:extLst>
          </p:cNvPr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F2887846-7AFF-D485-B908-F01243FEBAD8}"/>
                </a:ext>
              </a:extLst>
            </p:cNvPr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C10A4A88-A4D0-7981-AE09-428C240CF675}"/>
                </a:ext>
              </a:extLst>
            </p:cNvPr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Freeform 28">
            <a:extLst>
              <a:ext uri="{FF2B5EF4-FFF2-40B4-BE49-F238E27FC236}">
                <a16:creationId xmlns:a16="http://schemas.microsoft.com/office/drawing/2014/main" id="{8DA6BCC3-0476-84BC-510A-3877D3B29AB0}"/>
              </a:ext>
            </a:extLst>
          </p:cNvPr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 descr="Malaysia Celebrates 66th Hari Merdeka with the Theme Malaysia Madani: Tekad  Perpaduan, Penuhi Harapan (Civil Malaysia: Determined Unity, Filled with  Hope)">
            <a:extLst>
              <a:ext uri="{FF2B5EF4-FFF2-40B4-BE49-F238E27FC236}">
                <a16:creationId xmlns:a16="http://schemas.microsoft.com/office/drawing/2014/main" id="{5C794C01-FD95-96B8-C100-5BA3F29F5B38}"/>
              </a:ext>
            </a:extLst>
          </p:cNvPr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 descr="A blue and black sign  Description automatically generated">
            <a:extLst>
              <a:ext uri="{FF2B5EF4-FFF2-40B4-BE49-F238E27FC236}">
                <a16:creationId xmlns:a16="http://schemas.microsoft.com/office/drawing/2014/main" id="{4786EB0F-E481-E65B-4768-FEBF1991B9B8}"/>
              </a:ext>
            </a:extLst>
          </p:cNvPr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>
            <a:extLst>
              <a:ext uri="{FF2B5EF4-FFF2-40B4-BE49-F238E27FC236}">
                <a16:creationId xmlns:a16="http://schemas.microsoft.com/office/drawing/2014/main" id="{53A3E6A4-0A7C-9ADE-D7C5-402156F844DD}"/>
              </a:ext>
            </a:extLst>
          </p:cNvPr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TextBox 12">
            <a:extLst>
              <a:ext uri="{FF2B5EF4-FFF2-40B4-BE49-F238E27FC236}">
                <a16:creationId xmlns:a16="http://schemas.microsoft.com/office/drawing/2014/main" id="{CC25E95C-20C7-3257-0786-D03A22F0456B}"/>
              </a:ext>
            </a:extLst>
          </p:cNvPr>
          <p:cNvSpPr txBox="1"/>
          <p:nvPr/>
        </p:nvSpPr>
        <p:spPr>
          <a:xfrm>
            <a:off x="1028699" y="3009900"/>
            <a:ext cx="16230601" cy="6162961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MY" sz="3600" dirty="0" err="1">
                <a:latin typeface="Poppins" panose="00000500000000000000" pitchFamily="2" charset="0"/>
                <a:cs typeface="Poppins" panose="00000500000000000000" pitchFamily="2" charset="0"/>
              </a:rPr>
              <a:t>Pendaftaran</a:t>
            </a:r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</a:rPr>
              <a:t> dan </a:t>
            </a:r>
            <a:r>
              <a:rPr lang="en-MY" sz="3600" dirty="0" err="1">
                <a:latin typeface="Poppins" panose="00000500000000000000" pitchFamily="2" charset="0"/>
                <a:cs typeface="Poppins" panose="00000500000000000000" pitchFamily="2" charset="0"/>
              </a:rPr>
              <a:t>pengemaskinian</a:t>
            </a:r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600" dirty="0" err="1">
                <a:latin typeface="Poppins" panose="00000500000000000000" pitchFamily="2" charset="0"/>
                <a:cs typeface="Poppins" panose="00000500000000000000" pitchFamily="2" charset="0"/>
              </a:rPr>
              <a:t>maklumat</a:t>
            </a:r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600" dirty="0" err="1">
                <a:latin typeface="Poppins" panose="00000500000000000000" pitchFamily="2" charset="0"/>
                <a:cs typeface="Poppins" panose="00000500000000000000" pitchFamily="2" charset="0"/>
              </a:rPr>
              <a:t>individu</a:t>
            </a:r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600" b="1" dirty="0" err="1">
                <a:latin typeface="Poppins" panose="00000500000000000000" pitchFamily="2" charset="0"/>
                <a:cs typeface="Poppins" panose="00000500000000000000" pitchFamily="2" charset="0"/>
              </a:rPr>
              <a:t>Fasa</a:t>
            </a:r>
            <a:r>
              <a:rPr lang="en-MY" sz="3600" b="1" dirty="0">
                <a:latin typeface="Poppins" panose="00000500000000000000" pitchFamily="2" charset="0"/>
                <a:cs typeface="Poppins" panose="00000500000000000000" pitchFamily="2" charset="0"/>
              </a:rPr>
              <a:t> 1</a:t>
            </a:r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</a:rPr>
              <a:t> dalam </a:t>
            </a:r>
            <a:r>
              <a:rPr lang="en-MY" sz="3600" dirty="0" err="1">
                <a:latin typeface="Poppins" panose="00000500000000000000" pitchFamily="2" charset="0"/>
                <a:cs typeface="Poppins" panose="00000500000000000000" pitchFamily="2" charset="0"/>
              </a:rPr>
              <a:t>Sistem</a:t>
            </a:r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</a:rPr>
              <a:t> PADU </a:t>
            </a:r>
            <a:r>
              <a:rPr lang="en-MY" sz="3600" dirty="0" err="1">
                <a:latin typeface="Poppins" panose="00000500000000000000" pitchFamily="2" charset="0"/>
                <a:cs typeface="Poppins" panose="00000500000000000000" pitchFamily="2" charset="0"/>
              </a:rPr>
              <a:t>bermula</a:t>
            </a:r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</a:rPr>
              <a:t> pada 2 </a:t>
            </a:r>
            <a:r>
              <a:rPr lang="en-MY" sz="3600" dirty="0" err="1">
                <a:latin typeface="Poppins" panose="00000500000000000000" pitchFamily="2" charset="0"/>
                <a:cs typeface="Poppins" panose="00000500000000000000" pitchFamily="2" charset="0"/>
              </a:rPr>
              <a:t>Januari</a:t>
            </a:r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</a:rPr>
              <a:t> 2024 dan </a:t>
            </a:r>
            <a:r>
              <a:rPr lang="en-MY" sz="3600" dirty="0" err="1">
                <a:latin typeface="Poppins" panose="00000500000000000000" pitchFamily="2" charset="0"/>
                <a:cs typeface="Poppins" panose="00000500000000000000" pitchFamily="2" charset="0"/>
              </a:rPr>
              <a:t>berakhir</a:t>
            </a:r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</a:rPr>
              <a:t> pada 31 Mac 2024. </a:t>
            </a:r>
            <a:r>
              <a:rPr lang="en-MY" sz="3600" i="1" dirty="0">
                <a:latin typeface="Poppins" panose="00000500000000000000" pitchFamily="2" charset="0"/>
                <a:cs typeface="Poppins" panose="00000500000000000000" pitchFamily="2" charset="0"/>
              </a:rPr>
              <a:t>(</a:t>
            </a:r>
            <a:r>
              <a:rPr lang="en-MY" sz="3600" i="1" dirty="0" err="1">
                <a:latin typeface="Poppins" panose="00000500000000000000" pitchFamily="2" charset="0"/>
                <a:cs typeface="Poppins" panose="00000500000000000000" pitchFamily="2" charset="0"/>
              </a:rPr>
              <a:t>berakhir</a:t>
            </a:r>
            <a:r>
              <a:rPr lang="en-MY" sz="3600" i="1" dirty="0">
                <a:latin typeface="Poppins" panose="00000500000000000000" pitchFamily="2" charset="0"/>
                <a:cs typeface="Poppins" panose="00000500000000000000" pitchFamily="2" charset="0"/>
              </a:rPr>
              <a:t>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MY" sz="3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MY" sz="3600" b="1" dirty="0" err="1">
                <a:latin typeface="Poppins" panose="00000500000000000000" pitchFamily="2" charset="0"/>
                <a:cs typeface="Poppins" panose="00000500000000000000" pitchFamily="2" charset="0"/>
              </a:rPr>
              <a:t>Fasa</a:t>
            </a:r>
            <a:r>
              <a:rPr lang="en-MY" sz="3600" b="1" dirty="0">
                <a:latin typeface="Poppins" panose="00000500000000000000" pitchFamily="2" charset="0"/>
                <a:cs typeface="Poppins" panose="00000500000000000000" pitchFamily="2" charset="0"/>
              </a:rPr>
              <a:t> 2 </a:t>
            </a:r>
            <a:r>
              <a:rPr lang="en-MY" sz="3600" dirty="0" err="1">
                <a:latin typeface="Poppins" panose="00000500000000000000" pitchFamily="2" charset="0"/>
                <a:cs typeface="Poppins" panose="00000500000000000000" pitchFamily="2" charset="0"/>
              </a:rPr>
              <a:t>pendaftaran</a:t>
            </a:r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600" dirty="0" err="1">
                <a:latin typeface="Poppins" panose="00000500000000000000" pitchFamily="2" charset="0"/>
                <a:cs typeface="Poppins" panose="00000500000000000000" pitchFamily="2" charset="0"/>
              </a:rPr>
              <a:t>akan</a:t>
            </a:r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600" dirty="0" err="1">
                <a:latin typeface="Poppins" panose="00000500000000000000" pitchFamily="2" charset="0"/>
                <a:cs typeface="Poppins" panose="00000500000000000000" pitchFamily="2" charset="0"/>
              </a:rPr>
              <a:t>dibuka</a:t>
            </a:r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600" dirty="0" err="1">
                <a:latin typeface="Poppins" panose="00000500000000000000" pitchFamily="2" charset="0"/>
                <a:cs typeface="Poppins" panose="00000500000000000000" pitchFamily="2" charset="0"/>
              </a:rPr>
              <a:t>selepas</a:t>
            </a:r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sv-SE" sz="3600" dirty="0">
                <a:latin typeface="Poppins" panose="00000500000000000000" pitchFamily="2" charset="0"/>
                <a:cs typeface="Poppins" panose="00000500000000000000" pitchFamily="2" charset="0"/>
              </a:rPr>
              <a:t>Kabinet meluluskan beberapa kriteria yang sedang diperhalusi oleh kementerian terlibat.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sv-SE" sz="3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</a:rPr>
              <a:t>Untuk </a:t>
            </a:r>
            <a:r>
              <a:rPr lang="en-MY" sz="3600" dirty="0" err="1">
                <a:latin typeface="Poppins" panose="00000500000000000000" pitchFamily="2" charset="0"/>
                <a:cs typeface="Poppins" panose="00000500000000000000" pitchFamily="2" charset="0"/>
              </a:rPr>
              <a:t>maklumat</a:t>
            </a:r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600" dirty="0" err="1">
                <a:latin typeface="Poppins" panose="00000500000000000000" pitchFamily="2" charset="0"/>
                <a:cs typeface="Poppins" panose="00000500000000000000" pitchFamily="2" charset="0"/>
              </a:rPr>
              <a:t>terkini</a:t>
            </a:r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600" dirty="0" err="1">
                <a:latin typeface="Poppins" panose="00000500000000000000" pitchFamily="2" charset="0"/>
                <a:cs typeface="Poppins" panose="00000500000000000000" pitchFamily="2" charset="0"/>
              </a:rPr>
              <a:t>mengenai</a:t>
            </a:r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600" dirty="0" err="1">
                <a:latin typeface="Poppins" panose="00000500000000000000" pitchFamily="2" charset="0"/>
                <a:cs typeface="Poppins" panose="00000500000000000000" pitchFamily="2" charset="0"/>
              </a:rPr>
              <a:t>pendaftaran</a:t>
            </a:r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</a:rPr>
              <a:t> PADU, </a:t>
            </a:r>
            <a:r>
              <a:rPr lang="en-MY" sz="3600" dirty="0" err="1">
                <a:latin typeface="Poppins" panose="00000500000000000000" pitchFamily="2" charset="0"/>
                <a:cs typeface="Poppins" panose="00000500000000000000" pitchFamily="2" charset="0"/>
              </a:rPr>
              <a:t>disarankan</a:t>
            </a:r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</a:rPr>
              <a:t> untuk </a:t>
            </a:r>
            <a:r>
              <a:rPr lang="en-MY" sz="3600" dirty="0" err="1">
                <a:latin typeface="Poppins" panose="00000500000000000000" pitchFamily="2" charset="0"/>
                <a:cs typeface="Poppins" panose="00000500000000000000" pitchFamily="2" charset="0"/>
              </a:rPr>
              <a:t>melayari</a:t>
            </a:r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600" dirty="0" err="1">
                <a:latin typeface="Poppins" panose="00000500000000000000" pitchFamily="2" charset="0"/>
                <a:cs typeface="Poppins" panose="00000500000000000000" pitchFamily="2" charset="0"/>
              </a:rPr>
              <a:t>laman</a:t>
            </a:r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</a:rPr>
              <a:t> web </a:t>
            </a:r>
            <a:r>
              <a:rPr lang="en-MY" sz="3600" dirty="0" err="1">
                <a:latin typeface="Poppins" panose="00000500000000000000" pitchFamily="2" charset="0"/>
                <a:cs typeface="Poppins" panose="00000500000000000000" pitchFamily="2" charset="0"/>
              </a:rPr>
              <a:t>rasmi</a:t>
            </a:r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</a:rPr>
              <a:t> PADU di </a:t>
            </a:r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  <a:hlinkClick r:id="rId7"/>
              </a:rPr>
              <a:t>www.padu.gov.my</a:t>
            </a:r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600" dirty="0" err="1">
                <a:latin typeface="Poppins" panose="00000500000000000000" pitchFamily="2" charset="0"/>
                <a:cs typeface="Poppins" panose="00000500000000000000" pitchFamily="2" charset="0"/>
              </a:rPr>
              <a:t>atau</a:t>
            </a:r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600" dirty="0" err="1">
                <a:latin typeface="Poppins" panose="00000500000000000000" pitchFamily="2" charset="0"/>
                <a:cs typeface="Poppins" panose="00000500000000000000" pitchFamily="2" charset="0"/>
              </a:rPr>
              <a:t>mengikuti</a:t>
            </a:r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600" dirty="0" err="1">
                <a:latin typeface="Poppins" panose="00000500000000000000" pitchFamily="2" charset="0"/>
                <a:cs typeface="Poppins" panose="00000500000000000000" pitchFamily="2" charset="0"/>
              </a:rPr>
              <a:t>saluran</a:t>
            </a:r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</a:rPr>
              <a:t> media </a:t>
            </a:r>
            <a:r>
              <a:rPr lang="en-MY" sz="3600" dirty="0" err="1">
                <a:latin typeface="Poppins" panose="00000500000000000000" pitchFamily="2" charset="0"/>
                <a:cs typeface="Poppins" panose="00000500000000000000" pitchFamily="2" charset="0"/>
              </a:rPr>
              <a:t>rasmi</a:t>
            </a:r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600" dirty="0" err="1">
                <a:latin typeface="Poppins" panose="00000500000000000000" pitchFamily="2" charset="0"/>
                <a:cs typeface="Poppins" panose="00000500000000000000" pitchFamily="2" charset="0"/>
              </a:rPr>
              <a:t>mereka</a:t>
            </a:r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909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ECA4F7-C725-54D2-41A7-934CE2A159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CBCB91C7-2DA1-A847-00D7-AEA9DCF0BF93}"/>
              </a:ext>
            </a:extLst>
          </p:cNvPr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80E938AA-E210-CF66-055E-1127FD695B3A}"/>
                </a:ext>
              </a:extLst>
            </p:cNvPr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858B30F0-8157-DCAA-62D1-9A7B2DEF12BA}"/>
              </a:ext>
            </a:extLst>
          </p:cNvPr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267D2708-CED4-E120-0D96-5C3FC9259021}"/>
                </a:ext>
              </a:extLst>
            </p:cNvPr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AutoShape 6">
            <a:extLst>
              <a:ext uri="{FF2B5EF4-FFF2-40B4-BE49-F238E27FC236}">
                <a16:creationId xmlns:a16="http://schemas.microsoft.com/office/drawing/2014/main" id="{4977C0A4-D943-56F7-95BB-A520A3A1409F}"/>
              </a:ext>
            </a:extLst>
          </p:cNvPr>
          <p:cNvSpPr/>
          <p:nvPr/>
        </p:nvSpPr>
        <p:spPr>
          <a:xfrm>
            <a:off x="1028700" y="2616293"/>
            <a:ext cx="1623060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127E110A-D096-2489-3197-9303E6CA9FDF}"/>
              </a:ext>
            </a:extLst>
          </p:cNvPr>
          <p:cNvGrpSpPr/>
          <p:nvPr/>
        </p:nvGrpSpPr>
        <p:grpSpPr>
          <a:xfrm>
            <a:off x="1019174" y="820821"/>
            <a:ext cx="16230600" cy="1982724"/>
            <a:chOff x="0" y="0"/>
            <a:chExt cx="21640800" cy="2643632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42609D5B-0E93-5790-3CAE-C8418DC3367C}"/>
                </a:ext>
              </a:extLst>
            </p:cNvPr>
            <p:cNvSpPr/>
            <p:nvPr/>
          </p:nvSpPr>
          <p:spPr>
            <a:xfrm>
              <a:off x="0" y="0"/>
              <a:ext cx="21640800" cy="2643632"/>
            </a:xfrm>
            <a:custGeom>
              <a:avLst/>
              <a:gdLst/>
              <a:ahLst/>
              <a:cxnLst/>
              <a:rect l="l" t="t" r="r" b="b"/>
              <a:pathLst>
                <a:path w="21640800" h="2643632">
                  <a:moveTo>
                    <a:pt x="0" y="0"/>
                  </a:moveTo>
                  <a:lnTo>
                    <a:pt x="21640800" y="0"/>
                  </a:lnTo>
                  <a:lnTo>
                    <a:pt x="21640800" y="2643632"/>
                  </a:lnTo>
                  <a:lnTo>
                    <a:pt x="0" y="264363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C32E2A96-BADD-9F5D-EF9E-A7C83AA40028}"/>
                </a:ext>
              </a:extLst>
            </p:cNvPr>
            <p:cNvSpPr txBox="1"/>
            <p:nvPr/>
          </p:nvSpPr>
          <p:spPr>
            <a:xfrm>
              <a:off x="0" y="152400"/>
              <a:ext cx="21640800" cy="249123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l">
                <a:lnSpc>
                  <a:spcPts val="9180"/>
                </a:lnSpc>
                <a:spcBef>
                  <a:spcPct val="0"/>
                </a:spcBef>
              </a:pPr>
              <a:r>
                <a:rPr lang="en-US" sz="9000" b="1" u="none" strike="noStrike" spc="-129" dirty="0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Cara </a:t>
              </a:r>
              <a:r>
                <a:rPr lang="en-US" sz="9000" b="1" u="none" strike="noStrike" spc="-129" dirty="0" err="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Pendaftaran</a:t>
              </a:r>
              <a:endParaRPr lang="en-US" sz="9000" b="1" u="none" strike="noStrike" spc="-129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endParaRPr>
            </a:p>
          </p:txBody>
        </p:sp>
      </p:grpSp>
      <p:grpSp>
        <p:nvGrpSpPr>
          <p:cNvPr id="25" name="Group 25">
            <a:extLst>
              <a:ext uri="{FF2B5EF4-FFF2-40B4-BE49-F238E27FC236}">
                <a16:creationId xmlns:a16="http://schemas.microsoft.com/office/drawing/2014/main" id="{B833BE24-F86F-7681-A74F-A5CCE0BE4F9F}"/>
              </a:ext>
            </a:extLst>
          </p:cNvPr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504E7C54-4DA5-6DFD-6E8D-3E39A9751B97}"/>
                </a:ext>
              </a:extLst>
            </p:cNvPr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799FD284-16B3-4402-C18D-192B3999E0C4}"/>
                </a:ext>
              </a:extLst>
            </p:cNvPr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Freeform 28">
            <a:extLst>
              <a:ext uri="{FF2B5EF4-FFF2-40B4-BE49-F238E27FC236}">
                <a16:creationId xmlns:a16="http://schemas.microsoft.com/office/drawing/2014/main" id="{276D5F40-BFF1-B1CE-8E63-0381712D0E88}"/>
              </a:ext>
            </a:extLst>
          </p:cNvPr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 descr="Malaysia Celebrates 66th Hari Merdeka with the Theme Malaysia Madani: Tekad  Perpaduan, Penuhi Harapan (Civil Malaysia: Determined Unity, Filled with  Hope)">
            <a:extLst>
              <a:ext uri="{FF2B5EF4-FFF2-40B4-BE49-F238E27FC236}">
                <a16:creationId xmlns:a16="http://schemas.microsoft.com/office/drawing/2014/main" id="{E45E60E4-29C1-4BC3-E488-444C6F6C06DD}"/>
              </a:ext>
            </a:extLst>
          </p:cNvPr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 descr="A blue and black sign  Description automatically generated">
            <a:extLst>
              <a:ext uri="{FF2B5EF4-FFF2-40B4-BE49-F238E27FC236}">
                <a16:creationId xmlns:a16="http://schemas.microsoft.com/office/drawing/2014/main" id="{69BE7FF5-EBAD-595B-CC0E-C06AFB59B9C5}"/>
              </a:ext>
            </a:extLst>
          </p:cNvPr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>
            <a:extLst>
              <a:ext uri="{FF2B5EF4-FFF2-40B4-BE49-F238E27FC236}">
                <a16:creationId xmlns:a16="http://schemas.microsoft.com/office/drawing/2014/main" id="{561B18E2-BBCD-1FEA-3079-90E550393F5B}"/>
              </a:ext>
            </a:extLst>
          </p:cNvPr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TextBox 12">
            <a:extLst>
              <a:ext uri="{FF2B5EF4-FFF2-40B4-BE49-F238E27FC236}">
                <a16:creationId xmlns:a16="http://schemas.microsoft.com/office/drawing/2014/main" id="{F16732E9-5A99-242E-5EF8-720333D4DA16}"/>
              </a:ext>
            </a:extLst>
          </p:cNvPr>
          <p:cNvSpPr txBox="1"/>
          <p:nvPr/>
        </p:nvSpPr>
        <p:spPr>
          <a:xfrm>
            <a:off x="1028699" y="3130225"/>
            <a:ext cx="16230601" cy="5788323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MY" sz="3600" dirty="0" err="1">
                <a:latin typeface="Poppins" panose="00000500000000000000" pitchFamily="2" charset="0"/>
                <a:cs typeface="Poppins" panose="00000500000000000000" pitchFamily="2" charset="0"/>
              </a:rPr>
              <a:t>Pendaftaran</a:t>
            </a:r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</a:rPr>
              <a:t> boleh </a:t>
            </a:r>
            <a:r>
              <a:rPr lang="en-MY" sz="3600" dirty="0" err="1">
                <a:latin typeface="Poppins" panose="00000500000000000000" pitchFamily="2" charset="0"/>
                <a:cs typeface="Poppins" panose="00000500000000000000" pitchFamily="2" charset="0"/>
              </a:rPr>
              <a:t>dibuat</a:t>
            </a:r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600" dirty="0" err="1">
                <a:latin typeface="Poppins" panose="00000500000000000000" pitchFamily="2" charset="0"/>
                <a:cs typeface="Poppins" panose="00000500000000000000" pitchFamily="2" charset="0"/>
              </a:rPr>
              <a:t>secara</a:t>
            </a:r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</a:rPr>
              <a:t> dalam </a:t>
            </a:r>
            <a:r>
              <a:rPr lang="en-MY" sz="3600" dirty="0" err="1">
                <a:latin typeface="Poppins" panose="00000500000000000000" pitchFamily="2" charset="0"/>
                <a:cs typeface="Poppins" panose="00000500000000000000" pitchFamily="2" charset="0"/>
              </a:rPr>
              <a:t>talian</a:t>
            </a:r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</a:rPr>
              <a:t> di Portal Rasmi PADU di </a:t>
            </a:r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  <a:hlinkClick r:id="rId6"/>
              </a:rPr>
              <a:t>https://www.padu.gov.my</a:t>
            </a:r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</a:rPr>
              <a:t>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MY" sz="3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MY" sz="3600" dirty="0" err="1">
                <a:latin typeface="Poppins" panose="00000500000000000000" pitchFamily="2" charset="0"/>
                <a:cs typeface="Poppins" panose="00000500000000000000" pitchFamily="2" charset="0"/>
              </a:rPr>
              <a:t>Pendaftaran</a:t>
            </a:r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</a:rPr>
              <a:t> juga boleh </a:t>
            </a:r>
            <a:r>
              <a:rPr lang="en-MY" sz="3600" dirty="0" err="1">
                <a:latin typeface="Poppins" panose="00000500000000000000" pitchFamily="2" charset="0"/>
                <a:cs typeface="Poppins" panose="00000500000000000000" pitchFamily="2" charset="0"/>
              </a:rPr>
              <a:t>dibuat</a:t>
            </a:r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</a:rPr>
              <a:t> di </a:t>
            </a:r>
            <a:r>
              <a:rPr lang="en-MY" sz="3600" dirty="0" err="1">
                <a:latin typeface="Poppins" panose="00000500000000000000" pitchFamily="2" charset="0"/>
                <a:cs typeface="Poppins" panose="00000500000000000000" pitchFamily="2" charset="0"/>
              </a:rPr>
              <a:t>Pejabat</a:t>
            </a:r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600" dirty="0" err="1">
                <a:latin typeface="Poppins" panose="00000500000000000000" pitchFamily="2" charset="0"/>
                <a:cs typeface="Poppins" panose="00000500000000000000" pitchFamily="2" charset="0"/>
              </a:rPr>
              <a:t>Operasi</a:t>
            </a:r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</a:rPr>
              <a:t> Negeri DOSM (</a:t>
            </a:r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  <a:hlinkClick r:id="rId7"/>
              </a:rPr>
              <a:t>https://www.dosm.gov.my/portal-main/directory/</a:t>
            </a:r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</a:rPr>
              <a:t>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MY" sz="3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</a:rPr>
              <a:t>Pusat </a:t>
            </a:r>
            <a:r>
              <a:rPr lang="en-MY" sz="3600" dirty="0" err="1">
                <a:latin typeface="Poppins" panose="00000500000000000000" pitchFamily="2" charset="0"/>
                <a:cs typeface="Poppins" panose="00000500000000000000" pitchFamily="2" charset="0"/>
              </a:rPr>
              <a:t>Sebaran</a:t>
            </a:r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</a:rPr>
              <a:t> Maklumat Nasional (NADI) yang </a:t>
            </a:r>
            <a:r>
              <a:rPr lang="en-MY" sz="3600" dirty="0" err="1">
                <a:latin typeface="Poppins" panose="00000500000000000000" pitchFamily="2" charset="0"/>
                <a:cs typeface="Poppins" panose="00000500000000000000" pitchFamily="2" charset="0"/>
              </a:rPr>
              <a:t>berdekatan</a:t>
            </a:r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22154B-E863-4572-2CB3-1D1904081FD4}"/>
              </a:ext>
            </a:extLst>
          </p:cNvPr>
          <p:cNvSpPr txBox="1"/>
          <p:nvPr/>
        </p:nvSpPr>
        <p:spPr>
          <a:xfrm>
            <a:off x="4935154" y="8982547"/>
            <a:ext cx="8417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dirty="0">
                <a:latin typeface="Poppins" panose="00000500000000000000" pitchFamily="2" charset="0"/>
                <a:cs typeface="Poppins" panose="00000500000000000000" pitchFamily="2" charset="0"/>
              </a:rPr>
              <a:t>**</a:t>
            </a:r>
            <a:r>
              <a:rPr lang="en-MY" dirty="0" err="1">
                <a:latin typeface="Poppins" panose="00000500000000000000" pitchFamily="2" charset="0"/>
                <a:cs typeface="Poppins" panose="00000500000000000000" pitchFamily="2" charset="0"/>
              </a:rPr>
              <a:t>Perlu</a:t>
            </a:r>
            <a:r>
              <a:rPr lang="en-MY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dirty="0" err="1">
                <a:latin typeface="Poppins" panose="00000500000000000000" pitchFamily="2" charset="0"/>
                <a:cs typeface="Poppins" panose="00000500000000000000" pitchFamily="2" charset="0"/>
              </a:rPr>
              <a:t>diingatkan</a:t>
            </a:r>
            <a:r>
              <a:rPr lang="en-MY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dirty="0" err="1">
                <a:latin typeface="Poppins" panose="00000500000000000000" pitchFamily="2" charset="0"/>
                <a:cs typeface="Poppins" panose="00000500000000000000" pitchFamily="2" charset="0"/>
              </a:rPr>
              <a:t>bahawa</a:t>
            </a:r>
            <a:r>
              <a:rPr lang="en-MY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dirty="0" err="1">
                <a:latin typeface="Poppins" panose="00000500000000000000" pitchFamily="2" charset="0"/>
                <a:cs typeface="Poppins" panose="00000500000000000000" pitchFamily="2" charset="0"/>
              </a:rPr>
              <a:t>pendafataran</a:t>
            </a:r>
            <a:r>
              <a:rPr lang="en-MY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dirty="0" err="1">
                <a:latin typeface="Poppins" panose="00000500000000000000" pitchFamily="2" charset="0"/>
                <a:cs typeface="Poppins" panose="00000500000000000000" pitchFamily="2" charset="0"/>
              </a:rPr>
              <a:t>Fasa</a:t>
            </a:r>
            <a:r>
              <a:rPr lang="en-MY" dirty="0">
                <a:latin typeface="Poppins" panose="00000500000000000000" pitchFamily="2" charset="0"/>
                <a:cs typeface="Poppins" panose="00000500000000000000" pitchFamily="2" charset="0"/>
              </a:rPr>
              <a:t> 2 </a:t>
            </a:r>
            <a:r>
              <a:rPr lang="en-MY" dirty="0" err="1">
                <a:latin typeface="Poppins" panose="00000500000000000000" pitchFamily="2" charset="0"/>
                <a:cs typeface="Poppins" panose="00000500000000000000" pitchFamily="2" charset="0"/>
              </a:rPr>
              <a:t>masih</a:t>
            </a:r>
            <a:r>
              <a:rPr lang="en-MY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dirty="0" err="1">
                <a:latin typeface="Poppins" panose="00000500000000000000" pitchFamily="2" charset="0"/>
                <a:cs typeface="Poppins" panose="00000500000000000000" pitchFamily="2" charset="0"/>
              </a:rPr>
              <a:t>belum</a:t>
            </a:r>
            <a:r>
              <a:rPr lang="en-MY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dirty="0" err="1">
                <a:latin typeface="Poppins" panose="00000500000000000000" pitchFamily="2" charset="0"/>
                <a:cs typeface="Poppins" panose="00000500000000000000" pitchFamily="2" charset="0"/>
              </a:rPr>
              <a:t>dibuka</a:t>
            </a:r>
            <a:r>
              <a:rPr lang="en-MY" dirty="0">
                <a:latin typeface="Poppins" panose="00000500000000000000" pitchFamily="2" charset="0"/>
                <a:cs typeface="Poppins" panose="00000500000000000000" pitchFamily="2" charset="0"/>
              </a:rPr>
              <a:t>**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7333D5F-473A-8846-AFCB-71E5BC6C1CA4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900000">
            <a:off x="15155873" y="5973773"/>
            <a:ext cx="3319961" cy="331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932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4">
            <a:extLst>
              <a:ext uri="{FF2B5EF4-FFF2-40B4-BE49-F238E27FC236}">
                <a16:creationId xmlns:a16="http://schemas.microsoft.com/office/drawing/2014/main" id="{6F7B6D06-E954-6131-9EA3-29E2709BDC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3534" y="2878417"/>
            <a:ext cx="12420933" cy="6436361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" name="Group 2"/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AutoShape 7"/>
          <p:cNvSpPr/>
          <p:nvPr/>
        </p:nvSpPr>
        <p:spPr>
          <a:xfrm>
            <a:off x="1981199" y="2476500"/>
            <a:ext cx="2590801" cy="6011306"/>
          </a:xfrm>
          <a:prstGeom prst="line">
            <a:avLst/>
          </a:prstGeom>
          <a:ln w="95250" cap="flat">
            <a:solidFill>
              <a:srgbClr val="FF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9" name="Freeform 9"/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Freeform 11"/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 descr="Malaysia Celebrates 66th Hari Merdeka with the Theme Malaysia Madani: Tekad  Perpaduan, Penuhi Harapan (Civil Malaysia: Determined Unity, Filled with  Hope)"/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028700" y="1028700"/>
            <a:ext cx="11087100" cy="1185671"/>
          </a:xfrm>
          <a:custGeom>
            <a:avLst/>
            <a:gdLst/>
            <a:ahLst/>
            <a:cxnLst/>
            <a:rect l="l" t="t" r="r" b="b"/>
            <a:pathLst>
              <a:path w="12457147" h="1580895">
                <a:moveTo>
                  <a:pt x="0" y="0"/>
                </a:moveTo>
                <a:lnTo>
                  <a:pt x="12457147" y="0"/>
                </a:lnTo>
                <a:lnTo>
                  <a:pt x="12457147" y="1580895"/>
                </a:lnTo>
                <a:lnTo>
                  <a:pt x="0" y="1580895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1028699" y="1043957"/>
            <a:ext cx="14510385" cy="1432543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marL="514350" indent="-514350" algn="l">
              <a:lnSpc>
                <a:spcPct val="150000"/>
              </a:lnSpc>
              <a:buAutoNum type="arabicParenR"/>
            </a:pPr>
            <a:r>
              <a:rPr lang="en-MY" sz="2999" spc="26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Pendaftaran</a:t>
            </a:r>
            <a:r>
              <a:rPr lang="en-MY" sz="2999" spc="2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MY" sz="2999" spc="26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Fasa</a:t>
            </a:r>
            <a:r>
              <a:rPr lang="en-MY" sz="2999" spc="2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1 </a:t>
            </a:r>
            <a:r>
              <a:rPr lang="en-MY" sz="2999" spc="26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telah</a:t>
            </a:r>
            <a:r>
              <a:rPr lang="en-MY" sz="2999" spc="2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MY" sz="2999" spc="26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tamat</a:t>
            </a:r>
            <a:r>
              <a:rPr lang="en-MY" sz="2999" spc="2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marL="514350" indent="-514350" algn="l">
              <a:lnSpc>
                <a:spcPct val="150000"/>
              </a:lnSpc>
              <a:buAutoNum type="arabicParenR"/>
            </a:pPr>
            <a:r>
              <a:rPr lang="en-US" sz="2999" spc="28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Tarikh </a:t>
            </a:r>
            <a:r>
              <a:rPr lang="en-US" sz="2999" spc="28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pendaftaran</a:t>
            </a:r>
            <a:r>
              <a:rPr lang="en-US" sz="2999" spc="28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99" spc="28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Fasa</a:t>
            </a:r>
            <a:r>
              <a:rPr lang="en-US" sz="2999" spc="28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2 </a:t>
            </a:r>
            <a:r>
              <a:rPr lang="en-US" sz="2999" spc="28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masih</a:t>
            </a:r>
            <a:r>
              <a:rPr lang="en-US" sz="2999" spc="28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99" spc="28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belum</a:t>
            </a:r>
            <a:r>
              <a:rPr lang="en-US" sz="2999" spc="28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99" spc="28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diumumkan</a:t>
            </a:r>
            <a:r>
              <a:rPr lang="en-US" sz="2999" spc="28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</p:txBody>
      </p:sp>
      <p:sp>
        <p:nvSpPr>
          <p:cNvPr id="16" name="Freeform 16" descr="A blue and black sign  Description automatically generated"/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8" name="Group 18"/>
          <p:cNvGrpSpPr/>
          <p:nvPr/>
        </p:nvGrpSpPr>
        <p:grpSpPr>
          <a:xfrm>
            <a:off x="2971799" y="8496300"/>
            <a:ext cx="11353801" cy="584950"/>
            <a:chOff x="0" y="0"/>
            <a:chExt cx="647785" cy="167761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47785" cy="167761"/>
            </a:xfrm>
            <a:custGeom>
              <a:avLst/>
              <a:gdLst/>
              <a:ahLst/>
              <a:cxnLst/>
              <a:rect l="l" t="t" r="r" b="b"/>
              <a:pathLst>
                <a:path w="647785" h="167761">
                  <a:moveTo>
                    <a:pt x="0" y="0"/>
                  </a:moveTo>
                  <a:lnTo>
                    <a:pt x="647785" y="0"/>
                  </a:lnTo>
                  <a:lnTo>
                    <a:pt x="647785" y="167761"/>
                  </a:lnTo>
                  <a:lnTo>
                    <a:pt x="0" y="16776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FF2E14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9525"/>
              <a:ext cx="647785" cy="158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2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DD9808-B118-E1F3-A3A0-C48FEEB289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B38DE979-8BF6-F69B-F942-F472ED33DA22}"/>
              </a:ext>
            </a:extLst>
          </p:cNvPr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9DF03672-20A5-668C-FE55-A758F6E1A46E}"/>
                </a:ext>
              </a:extLst>
            </p:cNvPr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0886B912-36D7-39F6-3DD9-2A0BB4D8BCD5}"/>
              </a:ext>
            </a:extLst>
          </p:cNvPr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5D48E9D7-9CCC-B5FF-8C8D-57596E5214B3}"/>
                </a:ext>
              </a:extLst>
            </p:cNvPr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AutoShape 6">
            <a:extLst>
              <a:ext uri="{FF2B5EF4-FFF2-40B4-BE49-F238E27FC236}">
                <a16:creationId xmlns:a16="http://schemas.microsoft.com/office/drawing/2014/main" id="{5C642EDF-A0D8-3B31-802E-AE346FCE7B36}"/>
              </a:ext>
            </a:extLst>
          </p:cNvPr>
          <p:cNvSpPr/>
          <p:nvPr/>
        </p:nvSpPr>
        <p:spPr>
          <a:xfrm>
            <a:off x="1028700" y="2616293"/>
            <a:ext cx="1623060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3DF38328-952F-1BDA-1EB2-664AE72C853C}"/>
              </a:ext>
            </a:extLst>
          </p:cNvPr>
          <p:cNvGrpSpPr/>
          <p:nvPr/>
        </p:nvGrpSpPr>
        <p:grpSpPr>
          <a:xfrm>
            <a:off x="1019174" y="820821"/>
            <a:ext cx="16230600" cy="1982724"/>
            <a:chOff x="0" y="0"/>
            <a:chExt cx="21640800" cy="2643632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0081424D-9AC6-55A6-E6AE-F46A39A5DD43}"/>
                </a:ext>
              </a:extLst>
            </p:cNvPr>
            <p:cNvSpPr/>
            <p:nvPr/>
          </p:nvSpPr>
          <p:spPr>
            <a:xfrm>
              <a:off x="0" y="0"/>
              <a:ext cx="21640800" cy="2643632"/>
            </a:xfrm>
            <a:custGeom>
              <a:avLst/>
              <a:gdLst/>
              <a:ahLst/>
              <a:cxnLst/>
              <a:rect l="l" t="t" r="r" b="b"/>
              <a:pathLst>
                <a:path w="21640800" h="2643632">
                  <a:moveTo>
                    <a:pt x="0" y="0"/>
                  </a:moveTo>
                  <a:lnTo>
                    <a:pt x="21640800" y="0"/>
                  </a:lnTo>
                  <a:lnTo>
                    <a:pt x="21640800" y="2643632"/>
                  </a:lnTo>
                  <a:lnTo>
                    <a:pt x="0" y="264363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B47F5BF5-EE21-2AB4-55EA-F9A2990FD715}"/>
                </a:ext>
              </a:extLst>
            </p:cNvPr>
            <p:cNvSpPr txBox="1"/>
            <p:nvPr/>
          </p:nvSpPr>
          <p:spPr>
            <a:xfrm>
              <a:off x="0" y="152400"/>
              <a:ext cx="21640800" cy="249123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l">
                <a:lnSpc>
                  <a:spcPts val="9180"/>
                </a:lnSpc>
                <a:spcBef>
                  <a:spcPct val="0"/>
                </a:spcBef>
              </a:pPr>
              <a:r>
                <a:rPr lang="en-US" sz="7200" b="1" u="none" strike="noStrike" spc="-129" dirty="0" err="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Dokumen</a:t>
              </a:r>
              <a:r>
                <a:rPr lang="en-US" sz="7200" b="1" u="none" strike="noStrike" spc="-129" dirty="0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 </a:t>
              </a:r>
              <a:r>
                <a:rPr lang="en-US" sz="7200" b="1" u="none" strike="noStrike" spc="-129" dirty="0" err="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Sokongan</a:t>
              </a:r>
              <a:endParaRPr lang="en-US" sz="7200" b="1" u="none" strike="noStrike" spc="-129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endParaRPr>
            </a:p>
          </p:txBody>
        </p:sp>
      </p:grpSp>
      <p:grpSp>
        <p:nvGrpSpPr>
          <p:cNvPr id="25" name="Group 25">
            <a:extLst>
              <a:ext uri="{FF2B5EF4-FFF2-40B4-BE49-F238E27FC236}">
                <a16:creationId xmlns:a16="http://schemas.microsoft.com/office/drawing/2014/main" id="{DF628064-A543-601C-47E2-27CB10AF753F}"/>
              </a:ext>
            </a:extLst>
          </p:cNvPr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5D7A8E72-D14A-572C-A557-DCA6B2B09C4B}"/>
                </a:ext>
              </a:extLst>
            </p:cNvPr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C436C42E-78CF-83C2-DC64-8D8E753B89E0}"/>
                </a:ext>
              </a:extLst>
            </p:cNvPr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Freeform 28">
            <a:extLst>
              <a:ext uri="{FF2B5EF4-FFF2-40B4-BE49-F238E27FC236}">
                <a16:creationId xmlns:a16="http://schemas.microsoft.com/office/drawing/2014/main" id="{AB4AA740-1257-C3C2-5467-E61AA8926C36}"/>
              </a:ext>
            </a:extLst>
          </p:cNvPr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 descr="Malaysia Celebrates 66th Hari Merdeka with the Theme Malaysia Madani: Tekad  Perpaduan, Penuhi Harapan (Civil Malaysia: Determined Unity, Filled with  Hope)">
            <a:extLst>
              <a:ext uri="{FF2B5EF4-FFF2-40B4-BE49-F238E27FC236}">
                <a16:creationId xmlns:a16="http://schemas.microsoft.com/office/drawing/2014/main" id="{3A8C1911-6429-6E11-41F0-F28F778197DF}"/>
              </a:ext>
            </a:extLst>
          </p:cNvPr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 descr="A blue and black sign  Description automatically generated">
            <a:extLst>
              <a:ext uri="{FF2B5EF4-FFF2-40B4-BE49-F238E27FC236}">
                <a16:creationId xmlns:a16="http://schemas.microsoft.com/office/drawing/2014/main" id="{6C89B5A4-B0D0-AEAA-AC29-1B03AD19BE51}"/>
              </a:ext>
            </a:extLst>
          </p:cNvPr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>
            <a:extLst>
              <a:ext uri="{FF2B5EF4-FFF2-40B4-BE49-F238E27FC236}">
                <a16:creationId xmlns:a16="http://schemas.microsoft.com/office/drawing/2014/main" id="{77108B22-8307-3202-0AD8-0FB1BAAAE33D}"/>
              </a:ext>
            </a:extLst>
          </p:cNvPr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FBBC868E-9528-4AF9-4A4B-1462DE471756}"/>
              </a:ext>
            </a:extLst>
          </p:cNvPr>
          <p:cNvSpPr/>
          <p:nvPr/>
        </p:nvSpPr>
        <p:spPr>
          <a:xfrm>
            <a:off x="1028700" y="3212184"/>
            <a:ext cx="10858500" cy="1736496"/>
          </a:xfrm>
          <a:custGeom>
            <a:avLst/>
            <a:gdLst>
              <a:gd name="connsiteX0" fmla="*/ 0 w 13796010"/>
              <a:gd name="connsiteY0" fmla="*/ 173650 h 1736496"/>
              <a:gd name="connsiteX1" fmla="*/ 173650 w 13796010"/>
              <a:gd name="connsiteY1" fmla="*/ 0 h 1736496"/>
              <a:gd name="connsiteX2" fmla="*/ 13622360 w 13796010"/>
              <a:gd name="connsiteY2" fmla="*/ 0 h 1736496"/>
              <a:gd name="connsiteX3" fmla="*/ 13796010 w 13796010"/>
              <a:gd name="connsiteY3" fmla="*/ 173650 h 1736496"/>
              <a:gd name="connsiteX4" fmla="*/ 13796010 w 13796010"/>
              <a:gd name="connsiteY4" fmla="*/ 1562846 h 1736496"/>
              <a:gd name="connsiteX5" fmla="*/ 13622360 w 13796010"/>
              <a:gd name="connsiteY5" fmla="*/ 1736496 h 1736496"/>
              <a:gd name="connsiteX6" fmla="*/ 173650 w 13796010"/>
              <a:gd name="connsiteY6" fmla="*/ 1736496 h 1736496"/>
              <a:gd name="connsiteX7" fmla="*/ 0 w 13796010"/>
              <a:gd name="connsiteY7" fmla="*/ 1562846 h 1736496"/>
              <a:gd name="connsiteX8" fmla="*/ 0 w 13796010"/>
              <a:gd name="connsiteY8" fmla="*/ 173650 h 1736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96010" h="1736496">
                <a:moveTo>
                  <a:pt x="0" y="173650"/>
                </a:moveTo>
                <a:cubicBezTo>
                  <a:pt x="0" y="77746"/>
                  <a:pt x="77746" y="0"/>
                  <a:pt x="173650" y="0"/>
                </a:cubicBezTo>
                <a:lnTo>
                  <a:pt x="13622360" y="0"/>
                </a:lnTo>
                <a:cubicBezTo>
                  <a:pt x="13718264" y="0"/>
                  <a:pt x="13796010" y="77746"/>
                  <a:pt x="13796010" y="173650"/>
                </a:cubicBezTo>
                <a:lnTo>
                  <a:pt x="13796010" y="1562846"/>
                </a:lnTo>
                <a:cubicBezTo>
                  <a:pt x="13796010" y="1658750"/>
                  <a:pt x="13718264" y="1736496"/>
                  <a:pt x="13622360" y="1736496"/>
                </a:cubicBezTo>
                <a:lnTo>
                  <a:pt x="173650" y="1736496"/>
                </a:lnTo>
                <a:cubicBezTo>
                  <a:pt x="77746" y="1736496"/>
                  <a:pt x="0" y="1658750"/>
                  <a:pt x="0" y="1562846"/>
                </a:cubicBezTo>
                <a:lnTo>
                  <a:pt x="0" y="17365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5650" tIns="275650" rIns="2047745" bIns="275650" numCol="1" spcCol="1270" anchor="ctr" anchorCtr="0">
            <a:noAutofit/>
          </a:bodyPr>
          <a:lstStyle/>
          <a:p>
            <a:pPr marL="0" lvl="0" indent="0" algn="l" defTabSz="2622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MY" sz="4400" kern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oppins" pitchFamily="2" charset="77"/>
                <a:cs typeface="Poppins" pitchFamily="2" charset="77"/>
              </a:rPr>
              <a:t>Kad </a:t>
            </a:r>
            <a:r>
              <a:rPr lang="en-MY" sz="4400" kern="1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oppins" pitchFamily="2" charset="77"/>
                <a:cs typeface="Poppins" pitchFamily="2" charset="77"/>
              </a:rPr>
              <a:t>pengenalan</a:t>
            </a:r>
            <a:r>
              <a:rPr lang="en-MY" sz="4400" kern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oppins" pitchFamily="2" charset="77"/>
                <a:cs typeface="Poppins" pitchFamily="2" charset="77"/>
              </a:rPr>
              <a:t>.</a:t>
            </a:r>
            <a:endParaRPr lang="en-US" sz="4400" kern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4D818AB7-632C-B952-9AA8-3BA95AA9D31E}"/>
              </a:ext>
            </a:extLst>
          </p:cNvPr>
          <p:cNvSpPr/>
          <p:nvPr/>
        </p:nvSpPr>
        <p:spPr>
          <a:xfrm>
            <a:off x="2447729" y="5238097"/>
            <a:ext cx="12194020" cy="1736496"/>
          </a:xfrm>
          <a:custGeom>
            <a:avLst/>
            <a:gdLst>
              <a:gd name="connsiteX0" fmla="*/ 0 w 13796010"/>
              <a:gd name="connsiteY0" fmla="*/ 173650 h 1736496"/>
              <a:gd name="connsiteX1" fmla="*/ 173650 w 13796010"/>
              <a:gd name="connsiteY1" fmla="*/ 0 h 1736496"/>
              <a:gd name="connsiteX2" fmla="*/ 13622360 w 13796010"/>
              <a:gd name="connsiteY2" fmla="*/ 0 h 1736496"/>
              <a:gd name="connsiteX3" fmla="*/ 13796010 w 13796010"/>
              <a:gd name="connsiteY3" fmla="*/ 173650 h 1736496"/>
              <a:gd name="connsiteX4" fmla="*/ 13796010 w 13796010"/>
              <a:gd name="connsiteY4" fmla="*/ 1562846 h 1736496"/>
              <a:gd name="connsiteX5" fmla="*/ 13622360 w 13796010"/>
              <a:gd name="connsiteY5" fmla="*/ 1736496 h 1736496"/>
              <a:gd name="connsiteX6" fmla="*/ 173650 w 13796010"/>
              <a:gd name="connsiteY6" fmla="*/ 1736496 h 1736496"/>
              <a:gd name="connsiteX7" fmla="*/ 0 w 13796010"/>
              <a:gd name="connsiteY7" fmla="*/ 1562846 h 1736496"/>
              <a:gd name="connsiteX8" fmla="*/ 0 w 13796010"/>
              <a:gd name="connsiteY8" fmla="*/ 173650 h 1736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96010" h="1736496">
                <a:moveTo>
                  <a:pt x="0" y="173650"/>
                </a:moveTo>
                <a:cubicBezTo>
                  <a:pt x="0" y="77746"/>
                  <a:pt x="77746" y="0"/>
                  <a:pt x="173650" y="0"/>
                </a:cubicBezTo>
                <a:lnTo>
                  <a:pt x="13622360" y="0"/>
                </a:lnTo>
                <a:cubicBezTo>
                  <a:pt x="13718264" y="0"/>
                  <a:pt x="13796010" y="77746"/>
                  <a:pt x="13796010" y="173650"/>
                </a:cubicBezTo>
                <a:lnTo>
                  <a:pt x="13796010" y="1562846"/>
                </a:lnTo>
                <a:cubicBezTo>
                  <a:pt x="13796010" y="1658750"/>
                  <a:pt x="13718264" y="1736496"/>
                  <a:pt x="13622360" y="1736496"/>
                </a:cubicBezTo>
                <a:lnTo>
                  <a:pt x="173650" y="1736496"/>
                </a:lnTo>
                <a:cubicBezTo>
                  <a:pt x="77746" y="1736496"/>
                  <a:pt x="0" y="1658750"/>
                  <a:pt x="0" y="1562846"/>
                </a:cubicBezTo>
                <a:lnTo>
                  <a:pt x="0" y="17365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5650" tIns="275650" rIns="2621668" bIns="275650" numCol="1" spcCol="1270" anchor="ctr" anchorCtr="0">
            <a:noAutofit/>
          </a:bodyPr>
          <a:lstStyle/>
          <a:p>
            <a:pPr marL="0" lvl="0" indent="0" algn="l" defTabSz="2622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MY" sz="4400" kern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oppins" pitchFamily="2" charset="77"/>
                <a:cs typeface="Poppins" pitchFamily="2" charset="77"/>
              </a:rPr>
              <a:t>Maklumat </a:t>
            </a:r>
            <a:r>
              <a:rPr lang="en-MY" sz="4400" kern="1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oppins" pitchFamily="2" charset="77"/>
                <a:cs typeface="Poppins" pitchFamily="2" charset="77"/>
              </a:rPr>
              <a:t>pekerjaan</a:t>
            </a:r>
            <a:r>
              <a:rPr lang="en-MY" sz="4400" kern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oppins" pitchFamily="2" charset="77"/>
                <a:cs typeface="Poppins" pitchFamily="2" charset="77"/>
              </a:rPr>
              <a:t>.</a:t>
            </a:r>
            <a:endParaRPr lang="en-US" sz="4400" kern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D8492D46-C06C-D469-9365-F2E5DBA569A2}"/>
              </a:ext>
            </a:extLst>
          </p:cNvPr>
          <p:cNvSpPr/>
          <p:nvPr/>
        </p:nvSpPr>
        <p:spPr>
          <a:xfrm>
            <a:off x="3463290" y="7264010"/>
            <a:ext cx="13072110" cy="1736496"/>
          </a:xfrm>
          <a:custGeom>
            <a:avLst/>
            <a:gdLst>
              <a:gd name="connsiteX0" fmla="*/ 0 w 13796010"/>
              <a:gd name="connsiteY0" fmla="*/ 173650 h 1736496"/>
              <a:gd name="connsiteX1" fmla="*/ 173650 w 13796010"/>
              <a:gd name="connsiteY1" fmla="*/ 0 h 1736496"/>
              <a:gd name="connsiteX2" fmla="*/ 13622360 w 13796010"/>
              <a:gd name="connsiteY2" fmla="*/ 0 h 1736496"/>
              <a:gd name="connsiteX3" fmla="*/ 13796010 w 13796010"/>
              <a:gd name="connsiteY3" fmla="*/ 173650 h 1736496"/>
              <a:gd name="connsiteX4" fmla="*/ 13796010 w 13796010"/>
              <a:gd name="connsiteY4" fmla="*/ 1562846 h 1736496"/>
              <a:gd name="connsiteX5" fmla="*/ 13622360 w 13796010"/>
              <a:gd name="connsiteY5" fmla="*/ 1736496 h 1736496"/>
              <a:gd name="connsiteX6" fmla="*/ 173650 w 13796010"/>
              <a:gd name="connsiteY6" fmla="*/ 1736496 h 1736496"/>
              <a:gd name="connsiteX7" fmla="*/ 0 w 13796010"/>
              <a:gd name="connsiteY7" fmla="*/ 1562846 h 1736496"/>
              <a:gd name="connsiteX8" fmla="*/ 0 w 13796010"/>
              <a:gd name="connsiteY8" fmla="*/ 173650 h 1736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96010" h="1736496">
                <a:moveTo>
                  <a:pt x="0" y="173650"/>
                </a:moveTo>
                <a:cubicBezTo>
                  <a:pt x="0" y="77746"/>
                  <a:pt x="77746" y="0"/>
                  <a:pt x="173650" y="0"/>
                </a:cubicBezTo>
                <a:lnTo>
                  <a:pt x="13622360" y="0"/>
                </a:lnTo>
                <a:cubicBezTo>
                  <a:pt x="13718264" y="0"/>
                  <a:pt x="13796010" y="77746"/>
                  <a:pt x="13796010" y="173650"/>
                </a:cubicBezTo>
                <a:lnTo>
                  <a:pt x="13796010" y="1562846"/>
                </a:lnTo>
                <a:cubicBezTo>
                  <a:pt x="13796010" y="1658750"/>
                  <a:pt x="13718264" y="1736496"/>
                  <a:pt x="13622360" y="1736496"/>
                </a:cubicBezTo>
                <a:lnTo>
                  <a:pt x="173650" y="1736496"/>
                </a:lnTo>
                <a:cubicBezTo>
                  <a:pt x="77746" y="1736496"/>
                  <a:pt x="0" y="1658750"/>
                  <a:pt x="0" y="1562846"/>
                </a:cubicBezTo>
                <a:lnTo>
                  <a:pt x="0" y="17365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5650" tIns="275650" rIns="2621668" bIns="275650" numCol="1" spcCol="1270" anchor="ctr" anchorCtr="0">
            <a:noAutofit/>
          </a:bodyPr>
          <a:lstStyle/>
          <a:p>
            <a:pPr marL="0" lvl="0" indent="0" algn="l" defTabSz="2622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MY" sz="4400" kern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oppins" pitchFamily="2" charset="77"/>
                <a:cs typeface="Poppins" pitchFamily="2" charset="77"/>
              </a:rPr>
              <a:t>Maklumat </a:t>
            </a:r>
            <a:r>
              <a:rPr lang="en-MY" sz="4400" kern="1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oppins" pitchFamily="2" charset="77"/>
                <a:cs typeface="Poppins" pitchFamily="2" charset="77"/>
              </a:rPr>
              <a:t>akaun</a:t>
            </a:r>
            <a:r>
              <a:rPr lang="en-MY" sz="4400" kern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oppins" pitchFamily="2" charset="77"/>
                <a:cs typeface="Poppins" pitchFamily="2" charset="77"/>
              </a:rPr>
              <a:t> bank dan lain-lain.</a:t>
            </a:r>
            <a:endParaRPr lang="en-US" sz="4400" kern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1ED3499F-6DE4-450F-8C6D-9A5485C7A342}"/>
              </a:ext>
            </a:extLst>
          </p:cNvPr>
          <p:cNvSpPr/>
          <p:nvPr/>
        </p:nvSpPr>
        <p:spPr>
          <a:xfrm>
            <a:off x="8870623" y="4441936"/>
            <a:ext cx="1128722" cy="1128722"/>
          </a:xfrm>
          <a:custGeom>
            <a:avLst/>
            <a:gdLst>
              <a:gd name="connsiteX0" fmla="*/ 0 w 1128722"/>
              <a:gd name="connsiteY0" fmla="*/ 620797 h 1128722"/>
              <a:gd name="connsiteX1" fmla="*/ 253962 w 1128722"/>
              <a:gd name="connsiteY1" fmla="*/ 620797 h 1128722"/>
              <a:gd name="connsiteX2" fmla="*/ 253962 w 1128722"/>
              <a:gd name="connsiteY2" fmla="*/ 0 h 1128722"/>
              <a:gd name="connsiteX3" fmla="*/ 874760 w 1128722"/>
              <a:gd name="connsiteY3" fmla="*/ 0 h 1128722"/>
              <a:gd name="connsiteX4" fmla="*/ 874760 w 1128722"/>
              <a:gd name="connsiteY4" fmla="*/ 620797 h 1128722"/>
              <a:gd name="connsiteX5" fmla="*/ 1128722 w 1128722"/>
              <a:gd name="connsiteY5" fmla="*/ 620797 h 1128722"/>
              <a:gd name="connsiteX6" fmla="*/ 564361 w 1128722"/>
              <a:gd name="connsiteY6" fmla="*/ 1128722 h 1128722"/>
              <a:gd name="connsiteX7" fmla="*/ 0 w 1128722"/>
              <a:gd name="connsiteY7" fmla="*/ 620797 h 1128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8722" h="1128722">
                <a:moveTo>
                  <a:pt x="0" y="620797"/>
                </a:moveTo>
                <a:lnTo>
                  <a:pt x="253962" y="620797"/>
                </a:lnTo>
                <a:lnTo>
                  <a:pt x="253962" y="0"/>
                </a:lnTo>
                <a:lnTo>
                  <a:pt x="874760" y="0"/>
                </a:lnTo>
                <a:lnTo>
                  <a:pt x="874760" y="620797"/>
                </a:lnTo>
                <a:lnTo>
                  <a:pt x="1128722" y="620797"/>
                </a:lnTo>
                <a:lnTo>
                  <a:pt x="564361" y="1128722"/>
                </a:lnTo>
                <a:lnTo>
                  <a:pt x="0" y="620797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9682" tIns="45720" rIns="299682" bIns="325079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600" kern="1200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0CA3DEE3-5664-AD59-CD46-D9EE5BE584D8}"/>
              </a:ext>
            </a:extLst>
          </p:cNvPr>
          <p:cNvSpPr/>
          <p:nvPr/>
        </p:nvSpPr>
        <p:spPr>
          <a:xfrm>
            <a:off x="11641601" y="6475748"/>
            <a:ext cx="1128722" cy="1128722"/>
          </a:xfrm>
          <a:custGeom>
            <a:avLst/>
            <a:gdLst>
              <a:gd name="connsiteX0" fmla="*/ 0 w 1128722"/>
              <a:gd name="connsiteY0" fmla="*/ 620797 h 1128722"/>
              <a:gd name="connsiteX1" fmla="*/ 253962 w 1128722"/>
              <a:gd name="connsiteY1" fmla="*/ 620797 h 1128722"/>
              <a:gd name="connsiteX2" fmla="*/ 253962 w 1128722"/>
              <a:gd name="connsiteY2" fmla="*/ 0 h 1128722"/>
              <a:gd name="connsiteX3" fmla="*/ 874760 w 1128722"/>
              <a:gd name="connsiteY3" fmla="*/ 0 h 1128722"/>
              <a:gd name="connsiteX4" fmla="*/ 874760 w 1128722"/>
              <a:gd name="connsiteY4" fmla="*/ 620797 h 1128722"/>
              <a:gd name="connsiteX5" fmla="*/ 1128722 w 1128722"/>
              <a:gd name="connsiteY5" fmla="*/ 620797 h 1128722"/>
              <a:gd name="connsiteX6" fmla="*/ 564361 w 1128722"/>
              <a:gd name="connsiteY6" fmla="*/ 1128722 h 1128722"/>
              <a:gd name="connsiteX7" fmla="*/ 0 w 1128722"/>
              <a:gd name="connsiteY7" fmla="*/ 620797 h 1128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8722" h="1128722">
                <a:moveTo>
                  <a:pt x="0" y="620797"/>
                </a:moveTo>
                <a:lnTo>
                  <a:pt x="253962" y="620797"/>
                </a:lnTo>
                <a:lnTo>
                  <a:pt x="253962" y="0"/>
                </a:lnTo>
                <a:lnTo>
                  <a:pt x="874760" y="0"/>
                </a:lnTo>
                <a:lnTo>
                  <a:pt x="874760" y="620797"/>
                </a:lnTo>
                <a:lnTo>
                  <a:pt x="1128722" y="620797"/>
                </a:lnTo>
                <a:lnTo>
                  <a:pt x="564361" y="1128722"/>
                </a:lnTo>
                <a:lnTo>
                  <a:pt x="0" y="620797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9682" tIns="45720" rIns="299682" bIns="325079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600" kern="12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026A10B-7923-4989-6E0F-F12FD4AC6F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73894" y="2546574"/>
            <a:ext cx="2257233" cy="22572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90171F2-8494-2609-C677-CA75129180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64287" y="6831879"/>
            <a:ext cx="2520000" cy="252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1D0A762-8038-9046-E5F9-87EDCEF8FC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693684" y="4393644"/>
            <a:ext cx="2574320" cy="25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977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647700"/>
            <a:ext cx="16230600" cy="2214797"/>
            <a:chOff x="0" y="-301940"/>
            <a:chExt cx="21640800" cy="295306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640800" cy="2651123"/>
            </a:xfrm>
            <a:custGeom>
              <a:avLst/>
              <a:gdLst/>
              <a:ahLst/>
              <a:cxnLst/>
              <a:rect l="l" t="t" r="r" b="b"/>
              <a:pathLst>
                <a:path w="21640800" h="2651123">
                  <a:moveTo>
                    <a:pt x="0" y="0"/>
                  </a:moveTo>
                  <a:lnTo>
                    <a:pt x="21640800" y="0"/>
                  </a:lnTo>
                  <a:lnTo>
                    <a:pt x="21640800" y="2651123"/>
                  </a:lnTo>
                  <a:lnTo>
                    <a:pt x="0" y="265112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01940"/>
              <a:ext cx="21640800" cy="2498723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marL="0" lvl="0" indent="0" algn="l">
                <a:lnSpc>
                  <a:spcPts val="9180"/>
                </a:lnSpc>
                <a:spcBef>
                  <a:spcPct val="0"/>
                </a:spcBef>
              </a:pPr>
              <a:r>
                <a:rPr lang="en-US" sz="9000" b="1" u="none" strike="noStrike" spc="-129" dirty="0" err="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Tarikh</a:t>
              </a:r>
              <a:r>
                <a:rPr lang="en-US" sz="9000" b="1" u="none" strike="noStrike" spc="-129" dirty="0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 </a:t>
              </a:r>
              <a:r>
                <a:rPr lang="en-US" sz="9000" b="1" u="none" strike="noStrike" spc="-129" dirty="0" err="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Penting</a:t>
              </a:r>
              <a:endParaRPr lang="en-US" sz="9000" b="1" u="none" strike="noStrike" spc="-129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endParaRP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028699" y="4305300"/>
            <a:ext cx="16230600" cy="5062246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ctr">
              <a:lnSpc>
                <a:spcPts val="7199"/>
              </a:lnSpc>
            </a:pPr>
            <a:r>
              <a:rPr lang="en-US" sz="3599" b="1" spc="-21" dirty="0">
                <a:solidFill>
                  <a:srgbClr val="000000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Maklumat </a:t>
            </a:r>
            <a:r>
              <a:rPr lang="en-US" sz="3599" b="1" spc="-21" dirty="0" err="1">
                <a:solidFill>
                  <a:srgbClr val="000000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Lanjut</a:t>
            </a:r>
            <a:r>
              <a:rPr lang="en-US" sz="3599" b="1" spc="-21" dirty="0">
                <a:solidFill>
                  <a:srgbClr val="000000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 dan </a:t>
            </a:r>
            <a:r>
              <a:rPr lang="en-US" sz="3599" b="1" spc="-21" dirty="0" err="1">
                <a:solidFill>
                  <a:srgbClr val="000000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Bantuan</a:t>
            </a:r>
            <a:r>
              <a:rPr lang="en-US" sz="3599" b="1" spc="-21" dirty="0">
                <a:solidFill>
                  <a:srgbClr val="000000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:</a:t>
            </a:r>
          </a:p>
          <a:p>
            <a:pPr algn="ctr"/>
            <a:r>
              <a:rPr lang="en-MY" sz="2400" b="1" i="0" cap="all" dirty="0">
                <a:solidFill>
                  <a:srgbClr val="11181C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Kementerian Ekonomi</a:t>
            </a:r>
          </a:p>
          <a:p>
            <a:pPr algn="ctr"/>
            <a:r>
              <a:rPr lang="en-MY" sz="2400" b="0" i="0" dirty="0"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Menara Prisma</a:t>
            </a:r>
            <a:br>
              <a:rPr lang="en-MY" sz="2400" b="0" i="0" dirty="0">
                <a:effectLst/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MY" sz="2400" b="0" i="0" dirty="0"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No. 26, Persiaran Perdana, </a:t>
            </a:r>
            <a:r>
              <a:rPr lang="en-MY" sz="2400" b="0" i="0" dirty="0" err="1"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Presint</a:t>
            </a:r>
            <a:r>
              <a:rPr lang="en-MY" sz="2400" b="0" i="0" dirty="0"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3</a:t>
            </a:r>
            <a:br>
              <a:rPr lang="en-MY" sz="2400" b="0" i="0" dirty="0">
                <a:effectLst/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MY" sz="2400" b="0" i="0" dirty="0"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Pusat </a:t>
            </a:r>
            <a:r>
              <a:rPr lang="en-MY" sz="2400" b="0" i="0" dirty="0" err="1"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Pentadbiran</a:t>
            </a:r>
            <a:r>
              <a:rPr lang="en-MY" sz="2400" b="0" i="0" dirty="0"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Kerajaan Persekutuan</a:t>
            </a:r>
            <a:br>
              <a:rPr lang="en-MY" sz="2400" b="0" i="0" dirty="0">
                <a:effectLst/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MY" sz="2400" b="0" i="0" dirty="0"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62675 Putrajaya</a:t>
            </a:r>
          </a:p>
          <a:p>
            <a:pPr algn="ctr">
              <a:lnSpc>
                <a:spcPts val="7199"/>
              </a:lnSpc>
            </a:pPr>
            <a:r>
              <a:rPr lang="en-US" sz="2800" spc="33" dirty="0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Portal </a:t>
            </a:r>
            <a:r>
              <a:rPr lang="en-US" sz="2800" spc="33" dirty="0" err="1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rasmi</a:t>
            </a:r>
            <a:r>
              <a:rPr lang="en-US" sz="2800" spc="33" dirty="0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 </a:t>
            </a:r>
            <a:r>
              <a:rPr lang="en-US" sz="2800" spc="33" dirty="0" err="1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Padu</a:t>
            </a:r>
            <a:r>
              <a:rPr lang="en-US" sz="2800" spc="33" dirty="0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 dan </a:t>
            </a:r>
            <a:r>
              <a:rPr lang="en-US" sz="2800" spc="33" dirty="0" err="1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talian</a:t>
            </a:r>
            <a:r>
              <a:rPr lang="en-US" sz="2800" spc="33" dirty="0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 hotline.</a:t>
            </a:r>
          </a:p>
          <a:p>
            <a:pPr algn="ctr">
              <a:lnSpc>
                <a:spcPct val="150000"/>
              </a:lnSpc>
            </a:pPr>
            <a:r>
              <a:rPr lang="en-MY" sz="2800" b="0" i="0" dirty="0">
                <a:solidFill>
                  <a:srgbClr val="262626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1 800 88 7721</a:t>
            </a:r>
            <a:r>
              <a:rPr lang="en-US" sz="2800" spc="33" dirty="0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  <a:hlinkClick r:id="rId2"/>
              </a:rPr>
              <a:t>https://padu.gov.my/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endParaRPr lang="en-US" sz="2800" spc="33" dirty="0">
              <a:solidFill>
                <a:srgbClr val="000000"/>
              </a:solidFill>
              <a:latin typeface="Poppins" panose="00000500000000000000" pitchFamily="2" charset="0"/>
              <a:ea typeface="Poppins"/>
              <a:cs typeface="Poppins" panose="00000500000000000000" pitchFamily="2" charset="0"/>
              <a:sym typeface="Poppins"/>
            </a:endParaRPr>
          </a:p>
        </p:txBody>
      </p:sp>
      <p:sp>
        <p:nvSpPr>
          <p:cNvPr id="13" name="Freeform 13" descr="Daily calendar with solid fill"/>
          <p:cNvSpPr/>
          <p:nvPr/>
        </p:nvSpPr>
        <p:spPr>
          <a:xfrm>
            <a:off x="8738999" y="2798033"/>
            <a:ext cx="810000" cy="810000"/>
          </a:xfrm>
          <a:custGeom>
            <a:avLst/>
            <a:gdLst/>
            <a:ahLst/>
            <a:cxnLst/>
            <a:rect l="l" t="t" r="r" b="b"/>
            <a:pathLst>
              <a:path w="810000" h="810000">
                <a:moveTo>
                  <a:pt x="0" y="0"/>
                </a:moveTo>
                <a:lnTo>
                  <a:pt x="810000" y="0"/>
                </a:lnTo>
                <a:lnTo>
                  <a:pt x="810000" y="810000"/>
                </a:lnTo>
                <a:lnTo>
                  <a:pt x="0" y="810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6324600" y="8651729"/>
            <a:ext cx="682771" cy="682771"/>
          </a:xfrm>
          <a:custGeom>
            <a:avLst/>
            <a:gdLst/>
            <a:ahLst/>
            <a:cxnLst/>
            <a:rect l="l" t="t" r="r" b="b"/>
            <a:pathLst>
              <a:path w="810000" h="810000">
                <a:moveTo>
                  <a:pt x="0" y="0"/>
                </a:moveTo>
                <a:lnTo>
                  <a:pt x="810000" y="0"/>
                </a:lnTo>
                <a:lnTo>
                  <a:pt x="810000" y="810000"/>
                </a:lnTo>
                <a:lnTo>
                  <a:pt x="0" y="8100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MY" dirty="0"/>
          </a:p>
        </p:txBody>
      </p:sp>
      <p:grpSp>
        <p:nvGrpSpPr>
          <p:cNvPr id="15" name="Group 15"/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16" name="Freeform 16"/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Freeform 18"/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AutoShape 19"/>
          <p:cNvSpPr/>
          <p:nvPr/>
        </p:nvSpPr>
        <p:spPr>
          <a:xfrm>
            <a:off x="1028700" y="2616293"/>
            <a:ext cx="1623060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" name="Freeform 20" descr="Malaysia Celebrates 66th Hari Merdeka with the Theme Malaysia Madani: Tekad  Perpaduan, Penuhi Harapan (Civil Malaysia: Determined Unity, Filled with  Hope)"/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TextBox 23"/>
          <p:cNvSpPr txBox="1"/>
          <p:nvPr/>
        </p:nvSpPr>
        <p:spPr>
          <a:xfrm>
            <a:off x="1028700" y="3435564"/>
            <a:ext cx="16230600" cy="1022136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algn="ctr"/>
            <a:r>
              <a:rPr lang="en-MY" sz="32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Setakat</a:t>
            </a:r>
            <a:r>
              <a:rPr lang="en-MY" sz="32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2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ini</a:t>
            </a:r>
            <a:r>
              <a:rPr lang="en-MY" sz="32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200" dirty="0" err="1">
                <a:latin typeface="Poppins" panose="00000500000000000000" pitchFamily="2" charset="0"/>
                <a:cs typeface="Poppins" panose="00000500000000000000" pitchFamily="2" charset="0"/>
              </a:rPr>
              <a:t>masih</a:t>
            </a:r>
            <a:r>
              <a:rPr lang="en-MY" sz="32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200" dirty="0" err="1">
                <a:latin typeface="Poppins" panose="00000500000000000000" pitchFamily="2" charset="0"/>
                <a:cs typeface="Poppins" panose="00000500000000000000" pitchFamily="2" charset="0"/>
              </a:rPr>
              <a:t>belum</a:t>
            </a:r>
            <a:r>
              <a:rPr lang="en-MY" sz="32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200" dirty="0" err="1">
                <a:latin typeface="Poppins" panose="00000500000000000000" pitchFamily="2" charset="0"/>
                <a:cs typeface="Poppins" panose="00000500000000000000" pitchFamily="2" charset="0"/>
              </a:rPr>
              <a:t>ada</a:t>
            </a:r>
            <a:r>
              <a:rPr lang="en-MY" sz="32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200" dirty="0" err="1">
                <a:latin typeface="Poppins" panose="00000500000000000000" pitchFamily="2" charset="0"/>
                <a:cs typeface="Poppins" panose="00000500000000000000" pitchFamily="2" charset="0"/>
              </a:rPr>
              <a:t>tarikh</a:t>
            </a:r>
            <a:r>
              <a:rPr lang="en-MY" sz="32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200" dirty="0" err="1">
                <a:latin typeface="Poppins" panose="00000500000000000000" pitchFamily="2" charset="0"/>
                <a:cs typeface="Poppins" panose="00000500000000000000" pitchFamily="2" charset="0"/>
              </a:rPr>
              <a:t>rasmi</a:t>
            </a:r>
            <a:r>
              <a:rPr lang="en-MY" sz="32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200" dirty="0" err="1">
                <a:latin typeface="Poppins" panose="00000500000000000000" pitchFamily="2" charset="0"/>
                <a:cs typeface="Poppins" panose="00000500000000000000" pitchFamily="2" charset="0"/>
              </a:rPr>
              <a:t>pendaftaran</a:t>
            </a:r>
            <a:r>
              <a:rPr lang="en-MY" sz="32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200" dirty="0" err="1">
                <a:latin typeface="Poppins" panose="00000500000000000000" pitchFamily="2" charset="0"/>
                <a:cs typeface="Poppins" panose="00000500000000000000" pitchFamily="2" charset="0"/>
              </a:rPr>
              <a:t>Fasa</a:t>
            </a:r>
            <a:r>
              <a:rPr lang="en-MY" sz="3200" dirty="0">
                <a:latin typeface="Poppins" panose="00000500000000000000" pitchFamily="2" charset="0"/>
                <a:cs typeface="Poppins" panose="00000500000000000000" pitchFamily="2" charset="0"/>
              </a:rPr>
              <a:t> 2.</a:t>
            </a:r>
            <a:endParaRPr lang="en-MY" sz="3200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4" name="Freeform 24" descr="A blue and black sign  Description automatically generated"/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6" name="Graphic 25" descr="Receiver with solid fill">
            <a:extLst>
              <a:ext uri="{FF2B5EF4-FFF2-40B4-BE49-F238E27FC236}">
                <a16:creationId xmlns:a16="http://schemas.microsoft.com/office/drawing/2014/main" id="{AD3FC8A4-B13C-6FE8-1506-46DDCC254AB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391400" y="8039100"/>
            <a:ext cx="540000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671000"/>
            <a:ext cx="16230600" cy="2277690"/>
            <a:chOff x="0" y="-393288"/>
            <a:chExt cx="21640800" cy="303692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640800" cy="2643632"/>
            </a:xfrm>
            <a:custGeom>
              <a:avLst/>
              <a:gdLst/>
              <a:ahLst/>
              <a:cxnLst/>
              <a:rect l="l" t="t" r="r" b="b"/>
              <a:pathLst>
                <a:path w="21640800" h="2643632">
                  <a:moveTo>
                    <a:pt x="0" y="0"/>
                  </a:moveTo>
                  <a:lnTo>
                    <a:pt x="21640800" y="0"/>
                  </a:lnTo>
                  <a:lnTo>
                    <a:pt x="21640800" y="2643632"/>
                  </a:lnTo>
                  <a:lnTo>
                    <a:pt x="0" y="264363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93288"/>
              <a:ext cx="21640800" cy="2491232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marL="0" lvl="0" indent="0" algn="l">
                <a:lnSpc>
                  <a:spcPts val="9180"/>
                </a:lnSpc>
                <a:spcBef>
                  <a:spcPct val="0"/>
                </a:spcBef>
              </a:pPr>
              <a:r>
                <a:rPr lang="en-US" sz="9000" spc="-129" dirty="0" err="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Kesimpulan</a:t>
              </a:r>
              <a:endParaRPr lang="en-US" sz="9000" spc="-129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endParaRPr>
            </a:p>
          </p:txBody>
        </p:sp>
      </p:grpSp>
      <p:sp>
        <p:nvSpPr>
          <p:cNvPr id="10" name="Freeform 10"/>
          <p:cNvSpPr/>
          <p:nvPr/>
        </p:nvSpPr>
        <p:spPr>
          <a:xfrm>
            <a:off x="1028699" y="2992065"/>
            <a:ext cx="16230600" cy="3317899"/>
          </a:xfrm>
          <a:custGeom>
            <a:avLst/>
            <a:gdLst/>
            <a:ahLst/>
            <a:cxnLst/>
            <a:rect l="l" t="t" r="r" b="b"/>
            <a:pathLst>
              <a:path w="21640800" h="4423865">
                <a:moveTo>
                  <a:pt x="0" y="0"/>
                </a:moveTo>
                <a:lnTo>
                  <a:pt x="21640800" y="0"/>
                </a:lnTo>
                <a:lnTo>
                  <a:pt x="21640800" y="4423865"/>
                </a:lnTo>
                <a:lnTo>
                  <a:pt x="0" y="4423865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1028699" y="2933700"/>
            <a:ext cx="16230600" cy="3096657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marL="727075" indent="-571500">
              <a:buFont typeface="Arial" panose="020B0604020202020204" pitchFamily="34" charset="0"/>
              <a:buChar char="•"/>
            </a:pPr>
            <a:r>
              <a:rPr lang="en-MY" sz="2700" b="1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Sistem</a:t>
            </a:r>
            <a:r>
              <a:rPr lang="en-MY" sz="2700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700" b="1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Pangkalan</a:t>
            </a:r>
            <a:r>
              <a:rPr lang="en-MY" sz="2700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Data Utama (PADU) </a:t>
            </a:r>
            <a:r>
              <a:rPr lang="en-MY" sz="27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memastikan</a:t>
            </a:r>
            <a:r>
              <a:rPr lang="en-MY" sz="27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7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bantuan</a:t>
            </a:r>
            <a:r>
              <a:rPr lang="en-MY" sz="27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dan </a:t>
            </a:r>
            <a:r>
              <a:rPr lang="en-MY" sz="27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subsidi</a:t>
            </a:r>
            <a:r>
              <a:rPr lang="en-MY" sz="27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7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kerajaan</a:t>
            </a:r>
            <a:r>
              <a:rPr lang="en-MY" sz="27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7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disalurkan</a:t>
            </a:r>
            <a:r>
              <a:rPr lang="en-MY" sz="27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7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dengan</a:t>
            </a:r>
            <a:r>
              <a:rPr lang="en-MY" sz="27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7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lebih</a:t>
            </a:r>
            <a:r>
              <a:rPr lang="en-MY" sz="27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7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tepat</a:t>
            </a:r>
            <a:r>
              <a:rPr lang="en-MY" sz="27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 </a:t>
            </a:r>
            <a:r>
              <a:rPr lang="en-MY" sz="27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Dengan</a:t>
            </a:r>
            <a:r>
              <a:rPr lang="en-MY" sz="27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7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pendaftaran</a:t>
            </a:r>
            <a:r>
              <a:rPr lang="en-MY" sz="27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7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lengkap</a:t>
            </a:r>
            <a:r>
              <a:rPr lang="en-MY" sz="27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PADU </a:t>
            </a:r>
            <a:r>
              <a:rPr lang="en-MY" sz="27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membantu</a:t>
            </a:r>
            <a:r>
              <a:rPr lang="en-MY" sz="27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7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perancangan</a:t>
            </a:r>
            <a:r>
              <a:rPr lang="en-MY" sz="27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7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dasar</a:t>
            </a:r>
            <a:r>
              <a:rPr lang="en-MY" sz="27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7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berdasarkan</a:t>
            </a:r>
            <a:r>
              <a:rPr lang="en-MY" sz="27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data </a:t>
            </a:r>
            <a:r>
              <a:rPr lang="en-MY" sz="27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sebenar</a:t>
            </a:r>
            <a:r>
              <a:rPr lang="en-MY" sz="27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rakyat. </a:t>
            </a:r>
          </a:p>
          <a:p>
            <a:pPr marL="727075" indent="-571500">
              <a:buFont typeface="Arial" panose="020B0604020202020204" pitchFamily="34" charset="0"/>
              <a:buChar char="•"/>
            </a:pPr>
            <a:endParaRPr lang="en-MY" sz="27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727075" indent="-571500">
              <a:buFont typeface="Arial" panose="020B0604020202020204" pitchFamily="34" charset="0"/>
              <a:buChar char="•"/>
            </a:pPr>
            <a:r>
              <a:rPr lang="en-MY" sz="27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Kejayaan</a:t>
            </a:r>
            <a:r>
              <a:rPr lang="en-MY" sz="27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7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sistem</a:t>
            </a:r>
            <a:r>
              <a:rPr lang="en-MY" sz="27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7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ini</a:t>
            </a:r>
            <a:r>
              <a:rPr lang="en-MY" sz="27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7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bergantung</a:t>
            </a:r>
            <a:r>
              <a:rPr lang="en-MY" sz="27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pada </a:t>
            </a:r>
            <a:r>
              <a:rPr lang="en-MY" sz="27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setiap</a:t>
            </a:r>
            <a:r>
              <a:rPr lang="en-MY" sz="27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7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individu</a:t>
            </a:r>
            <a:r>
              <a:rPr lang="en-MY" sz="27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7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mengemas</a:t>
            </a:r>
            <a:r>
              <a:rPr lang="en-MY" sz="27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7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kini</a:t>
            </a:r>
            <a:r>
              <a:rPr lang="en-MY" sz="27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7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maklumat</a:t>
            </a:r>
            <a:r>
              <a:rPr lang="en-MY" sz="27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7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mereka</a:t>
            </a:r>
            <a:r>
              <a:rPr lang="en-MY" sz="27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 </a:t>
            </a:r>
          </a:p>
          <a:p>
            <a:pPr marL="727075" indent="-571500">
              <a:buFont typeface="Arial" panose="020B0604020202020204" pitchFamily="34" charset="0"/>
              <a:buChar char="•"/>
            </a:pPr>
            <a:endParaRPr lang="en-MY" sz="27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727075" indent="-571500">
              <a:buFont typeface="Arial" panose="020B0604020202020204" pitchFamily="34" charset="0"/>
              <a:buChar char="•"/>
            </a:pPr>
            <a:r>
              <a:rPr lang="en-MY" sz="27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Untuk </a:t>
            </a:r>
            <a:r>
              <a:rPr lang="en-MY" sz="27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maklumat</a:t>
            </a:r>
            <a:r>
              <a:rPr lang="en-MY" sz="27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7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lanjut</a:t>
            </a:r>
            <a:r>
              <a:rPr lang="en-MY" sz="27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dan </a:t>
            </a:r>
            <a:r>
              <a:rPr lang="en-MY" sz="27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terkini</a:t>
            </a:r>
            <a:r>
              <a:rPr lang="en-MY" sz="27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en-MY" sz="27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sila</a:t>
            </a:r>
            <a:r>
              <a:rPr lang="en-MY" sz="27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7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layari</a:t>
            </a:r>
            <a:r>
              <a:rPr lang="en-MY" sz="27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7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laman</a:t>
            </a:r>
            <a:r>
              <a:rPr lang="en-MY" sz="27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web </a:t>
            </a:r>
            <a:r>
              <a:rPr lang="en-MY" sz="27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rasmi</a:t>
            </a:r>
            <a:r>
              <a:rPr lang="en-MY" sz="27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di </a:t>
            </a:r>
            <a:r>
              <a:rPr lang="en-MY" sz="24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  <a:hlinkClick r:id="rId2"/>
              </a:rPr>
              <a:t>https://padu.gov.my/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  <a:endParaRPr lang="en-US" sz="2400" spc="33" dirty="0">
              <a:solidFill>
                <a:srgbClr val="000000"/>
              </a:solidFill>
              <a:latin typeface="Poppins" panose="00000500000000000000" pitchFamily="2" charset="0"/>
              <a:ea typeface="Poppins"/>
              <a:cs typeface="Poppins" panose="00000500000000000000" pitchFamily="2" charset="0"/>
              <a:sym typeface="Poppins"/>
            </a:endParaRPr>
          </a:p>
          <a:p>
            <a:pPr marL="727075" indent="-571500">
              <a:buFont typeface="Arial" panose="020B0604020202020204" pitchFamily="34" charset="0"/>
              <a:buChar char="•"/>
            </a:pPr>
            <a:endParaRPr lang="en-MY" sz="2700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13" name="Freeform 13"/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Freeform 15"/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 descr="A blue and black sign  Description automatically generated"/>
          <p:cNvSpPr/>
          <p:nvPr/>
        </p:nvSpPr>
        <p:spPr>
          <a:xfrm>
            <a:off x="15539085" y="191164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AutoShape 17"/>
          <p:cNvSpPr/>
          <p:nvPr/>
        </p:nvSpPr>
        <p:spPr>
          <a:xfrm>
            <a:off x="1028700" y="2616293"/>
            <a:ext cx="1623060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" name="Freeform 18" descr="Malaysia Celebrates 66th Hari Merdeka with the Theme Malaysia Madani: Tekad  Perpaduan, Penuhi Harapan (Civil Malaysia: Determined Unity, Filled with  Hope)"/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0" y="6286500"/>
            <a:ext cx="18288000" cy="3224561"/>
          </a:xfrm>
          <a:custGeom>
            <a:avLst/>
            <a:gdLst/>
            <a:ahLst/>
            <a:cxnLst/>
            <a:rect l="l" t="t" r="r" b="b"/>
            <a:pathLst>
              <a:path w="18288000" h="3224561">
                <a:moveTo>
                  <a:pt x="0" y="0"/>
                </a:moveTo>
                <a:lnTo>
                  <a:pt x="18288000" y="0"/>
                </a:lnTo>
                <a:lnTo>
                  <a:pt x="18288000" y="3224561"/>
                </a:lnTo>
                <a:lnTo>
                  <a:pt x="0" y="322456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52851" b="-9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AutoShape 6"/>
          <p:cNvSpPr/>
          <p:nvPr/>
        </p:nvSpPr>
        <p:spPr>
          <a:xfrm>
            <a:off x="1028700" y="2616293"/>
            <a:ext cx="1623060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028699" y="876965"/>
            <a:ext cx="16230600" cy="1982724"/>
            <a:chOff x="0" y="0"/>
            <a:chExt cx="21640800" cy="264363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640800" cy="2643632"/>
            </a:xfrm>
            <a:custGeom>
              <a:avLst/>
              <a:gdLst/>
              <a:ahLst/>
              <a:cxnLst/>
              <a:rect l="l" t="t" r="r" b="b"/>
              <a:pathLst>
                <a:path w="21640800" h="2643632">
                  <a:moveTo>
                    <a:pt x="0" y="0"/>
                  </a:moveTo>
                  <a:lnTo>
                    <a:pt x="21640800" y="0"/>
                  </a:lnTo>
                  <a:lnTo>
                    <a:pt x="21640800" y="2643632"/>
                  </a:lnTo>
                  <a:lnTo>
                    <a:pt x="0" y="264363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52400"/>
              <a:ext cx="21640800" cy="249123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9180"/>
                </a:lnSpc>
              </a:pPr>
              <a:r>
                <a:rPr lang="en-US" sz="9000" spc="-129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Pengenalan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28699" y="3123081"/>
            <a:ext cx="16230601" cy="5795467"/>
            <a:chOff x="0" y="0"/>
            <a:chExt cx="21640801" cy="772729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1640800" cy="7727290"/>
            </a:xfrm>
            <a:custGeom>
              <a:avLst/>
              <a:gdLst/>
              <a:ahLst/>
              <a:cxnLst/>
              <a:rect l="l" t="t" r="r" b="b"/>
              <a:pathLst>
                <a:path w="21640800" h="7727290">
                  <a:moveTo>
                    <a:pt x="0" y="0"/>
                  </a:moveTo>
                  <a:lnTo>
                    <a:pt x="21640800" y="0"/>
                  </a:lnTo>
                  <a:lnTo>
                    <a:pt x="21640800" y="7727290"/>
                  </a:lnTo>
                  <a:lnTo>
                    <a:pt x="0" y="772729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9525"/>
              <a:ext cx="21640801" cy="771776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MY" sz="4000" b="1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Sistem</a:t>
              </a:r>
              <a:r>
                <a:rPr lang="en-MY" sz="4000" b="1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4000" b="1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Pangkalan</a:t>
              </a:r>
              <a:r>
                <a:rPr lang="en-MY" sz="4000" b="1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Data Utama (PADU) </a:t>
              </a:r>
              <a:r>
                <a:rPr lang="en-MY" sz="40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dilancarkan</a:t>
              </a:r>
              <a:r>
                <a:rPr lang="en-MY" sz="40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pada 2 </a:t>
              </a:r>
              <a:r>
                <a:rPr lang="en-MY" sz="40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Januari</a:t>
              </a:r>
              <a:r>
                <a:rPr lang="en-MY" sz="40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2024 </a:t>
              </a:r>
              <a:r>
                <a:rPr lang="en-MY" sz="40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sebagai</a:t>
              </a:r>
              <a:r>
                <a:rPr lang="en-MY" sz="40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40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pangkalan</a:t>
              </a:r>
              <a:r>
                <a:rPr lang="en-MY" sz="40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data </a:t>
              </a:r>
              <a:r>
                <a:rPr lang="en-MY" sz="40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komprehensif</a:t>
              </a:r>
              <a:r>
                <a:rPr lang="en-MY" sz="40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yang </a:t>
              </a:r>
              <a:r>
                <a:rPr lang="en-MY" sz="40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mengandungi</a:t>
              </a:r>
              <a:r>
                <a:rPr lang="en-MY" sz="40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40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profil</a:t>
              </a:r>
              <a:r>
                <a:rPr lang="en-MY" sz="40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40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individu</a:t>
              </a:r>
              <a:r>
                <a:rPr lang="en-MY" sz="40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dan </a:t>
              </a:r>
              <a:r>
                <a:rPr lang="en-MY" sz="40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isi</a:t>
              </a:r>
              <a:r>
                <a:rPr lang="en-MY" sz="40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rumah bagi </a:t>
              </a:r>
              <a:r>
                <a:rPr lang="en-MY" sz="40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warganegara</a:t>
              </a:r>
              <a:r>
                <a:rPr lang="en-MY" sz="40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40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serta</a:t>
              </a:r>
              <a:r>
                <a:rPr lang="en-MY" sz="40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40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pemastautin</a:t>
              </a:r>
              <a:r>
                <a:rPr lang="en-MY" sz="40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40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tetap</a:t>
              </a:r>
              <a:r>
                <a:rPr lang="en-MY" sz="40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di Malaysia. </a:t>
              </a:r>
            </a:p>
            <a:p>
              <a:endParaRPr lang="en-MY" sz="4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MY" sz="40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Ia</a:t>
              </a:r>
              <a:r>
                <a:rPr lang="en-MY" sz="40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40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bertujuan</a:t>
              </a:r>
              <a:r>
                <a:rPr lang="en-MY" sz="40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untuk </a:t>
              </a:r>
              <a:r>
                <a:rPr lang="en-MY" sz="40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memastikan</a:t>
              </a:r>
              <a:r>
                <a:rPr lang="en-MY" sz="40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40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penyampaian</a:t>
              </a:r>
              <a:r>
                <a:rPr lang="en-MY" sz="40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40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bantuan</a:t>
              </a:r>
              <a:r>
                <a:rPr lang="en-MY" sz="40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dan </a:t>
              </a:r>
              <a:r>
                <a:rPr lang="en-MY" sz="40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subsidi</a:t>
              </a:r>
              <a:r>
                <a:rPr lang="en-MY" sz="40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40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kerajaan</a:t>
              </a:r>
              <a:r>
                <a:rPr lang="en-MY" sz="40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40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lebih</a:t>
              </a:r>
              <a:r>
                <a:rPr lang="en-MY" sz="40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40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tepat</a:t>
              </a:r>
              <a:r>
                <a:rPr lang="en-MY" sz="40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dan </a:t>
              </a:r>
              <a:r>
                <a:rPr lang="en-MY" sz="40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bersasar</a:t>
              </a:r>
              <a:r>
                <a:rPr lang="en-MY" sz="40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.</a:t>
              </a:r>
            </a:p>
          </p:txBody>
        </p:sp>
      </p:grpSp>
      <p:sp>
        <p:nvSpPr>
          <p:cNvPr id="13" name="Freeform 13"/>
          <p:cNvSpPr/>
          <p:nvPr/>
        </p:nvSpPr>
        <p:spPr>
          <a:xfrm>
            <a:off x="12573000" y="1374126"/>
            <a:ext cx="7793761" cy="7793761"/>
          </a:xfrm>
          <a:custGeom>
            <a:avLst/>
            <a:gdLst/>
            <a:ahLst/>
            <a:cxnLst/>
            <a:rect l="l" t="t" r="r" b="b"/>
            <a:pathLst>
              <a:path w="2086703" h="2086703">
                <a:moveTo>
                  <a:pt x="0" y="0"/>
                </a:moveTo>
                <a:lnTo>
                  <a:pt x="2086703" y="0"/>
                </a:lnTo>
                <a:lnTo>
                  <a:pt x="2086703" y="2086703"/>
                </a:lnTo>
                <a:lnTo>
                  <a:pt x="0" y="20867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0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 descr="Malaysia Celebrates 66th Hari Merdeka with the Theme Malaysia Madani: Tekad  Perpaduan, Penuhi Harapan (Civil Malaysia: Determined Unity, Filled with  Hope)"/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5" name="Group 15"/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16" name="Freeform 16"/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Freeform 18"/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 descr="A blue and black sign  Description automatically generated"/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AutoShape 6"/>
          <p:cNvSpPr/>
          <p:nvPr/>
        </p:nvSpPr>
        <p:spPr>
          <a:xfrm>
            <a:off x="1028700" y="2616293"/>
            <a:ext cx="1623060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028699" y="876965"/>
            <a:ext cx="16230600" cy="1982724"/>
            <a:chOff x="0" y="0"/>
            <a:chExt cx="21640800" cy="264363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640800" cy="2643632"/>
            </a:xfrm>
            <a:custGeom>
              <a:avLst/>
              <a:gdLst/>
              <a:ahLst/>
              <a:cxnLst/>
              <a:rect l="l" t="t" r="r" b="b"/>
              <a:pathLst>
                <a:path w="21640800" h="2643632">
                  <a:moveTo>
                    <a:pt x="0" y="0"/>
                  </a:moveTo>
                  <a:lnTo>
                    <a:pt x="21640800" y="0"/>
                  </a:lnTo>
                  <a:lnTo>
                    <a:pt x="21640800" y="2643632"/>
                  </a:lnTo>
                  <a:lnTo>
                    <a:pt x="0" y="264363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52400"/>
              <a:ext cx="21640800" cy="249123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l">
                <a:lnSpc>
                  <a:spcPts val="9180"/>
                </a:lnSpc>
                <a:spcBef>
                  <a:spcPct val="0"/>
                </a:spcBef>
              </a:pPr>
              <a:r>
                <a:rPr lang="en-US" sz="9000" b="1" u="none" strike="noStrike" spc="-129" dirty="0" err="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Objektif</a:t>
              </a:r>
              <a:endParaRPr lang="en-US" sz="9000" b="1" u="none" strike="noStrike" spc="-129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endParaRP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23" name="Freeform 23"/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" name="Freeform 25"/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 descr="Malaysia Celebrates 66th Hari Merdeka with the Theme Malaysia Madani: Tekad  Perpaduan, Penuhi Harapan (Civil Malaysia: Determined Unity, Filled with  Hope)"/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 descr="A blue and black sign  Description automatically generated"/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04C72E00-F906-1E77-A7E2-A034A2C6A34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r="2273"/>
          <a:stretch/>
        </p:blipFill>
        <p:spPr>
          <a:xfrm>
            <a:off x="1028698" y="3166736"/>
            <a:ext cx="1614909" cy="1691803"/>
          </a:xfrm>
          <a:prstGeom prst="rect">
            <a:avLst/>
          </a:prstGeom>
        </p:spPr>
      </p:pic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DCF01CCE-9956-28D6-B408-ECA56385C428}"/>
              </a:ext>
            </a:extLst>
          </p:cNvPr>
          <p:cNvSpPr/>
          <p:nvPr/>
        </p:nvSpPr>
        <p:spPr>
          <a:xfrm>
            <a:off x="3124200" y="3166737"/>
            <a:ext cx="14135097" cy="1691803"/>
          </a:xfrm>
          <a:prstGeom prst="round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800" b="1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Penyediaan</a:t>
            </a:r>
            <a:r>
              <a:rPr lang="en-MY" sz="2800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b="1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Pangkalan</a:t>
            </a:r>
            <a:r>
              <a:rPr lang="en-MY" sz="2800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Data </a:t>
            </a:r>
            <a:r>
              <a:rPr lang="en-MY" sz="2800" b="1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Selamat</a:t>
            </a:r>
            <a:r>
              <a:rPr lang="en-MY" sz="2800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dan </a:t>
            </a:r>
            <a:r>
              <a:rPr lang="en-MY" sz="2800" b="1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Komprehensif</a:t>
            </a:r>
            <a:endParaRPr lang="en-MY" sz="2800" b="1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Mewujudkan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pangkalan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data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utama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negara yang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selamat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komprehensif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dan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hampir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masa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nyata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untuk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digitalisasi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dan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penghasilan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analitik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berkala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40D5FCC9-ED06-B87D-AE33-72074E40E246}"/>
              </a:ext>
            </a:extLst>
          </p:cNvPr>
          <p:cNvSpPr/>
          <p:nvPr/>
        </p:nvSpPr>
        <p:spPr>
          <a:xfrm>
            <a:off x="3124198" y="5185185"/>
            <a:ext cx="14135097" cy="1691803"/>
          </a:xfrm>
          <a:prstGeom prst="round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800" b="1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Penggubalan</a:t>
            </a:r>
            <a:r>
              <a:rPr lang="en-MY" sz="2800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Dasar </a:t>
            </a:r>
            <a:r>
              <a:rPr lang="en-MY" sz="2800" b="1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Berasaskan</a:t>
            </a:r>
            <a:r>
              <a:rPr lang="en-MY" sz="2800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Data</a:t>
            </a:r>
          </a:p>
          <a:p>
            <a:pPr algn="ctr"/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Menyokong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penggubalan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dasar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dan proses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membuat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keputusan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yang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didorong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oleh data yang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tepat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C624E394-BF64-9994-6C20-F614D847A61F}"/>
              </a:ext>
            </a:extLst>
          </p:cNvPr>
          <p:cNvSpPr/>
          <p:nvPr/>
        </p:nvSpPr>
        <p:spPr>
          <a:xfrm>
            <a:off x="3101500" y="7201523"/>
            <a:ext cx="14135097" cy="1691803"/>
          </a:xfrm>
          <a:prstGeom prst="round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800" b="1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Pelaksanaan</a:t>
            </a:r>
            <a:r>
              <a:rPr lang="en-MY" sz="2800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Dasar </a:t>
            </a:r>
            <a:r>
              <a:rPr lang="en-MY" sz="2800" b="1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Secara</a:t>
            </a:r>
            <a:r>
              <a:rPr lang="en-MY" sz="2800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b="1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Bersasar</a:t>
            </a:r>
            <a:endParaRPr lang="en-MY" sz="2800" b="1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Membolehkan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pelaksanaan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dasar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secara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bersasar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bagi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mengimbangi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kedudukan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fiskal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negara.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D4857DC7-820B-514E-89B4-23D413B8222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r="2273"/>
          <a:stretch/>
        </p:blipFill>
        <p:spPr>
          <a:xfrm>
            <a:off x="1028698" y="5184130"/>
            <a:ext cx="1614906" cy="1691803"/>
          </a:xfrm>
          <a:prstGeom prst="rect">
            <a:avLst/>
          </a:prstGeom>
          <a:ln>
            <a:noFill/>
          </a:ln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2B286DF-2140-52D4-B3C3-8030BD2901F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r="2273"/>
          <a:stretch/>
        </p:blipFill>
        <p:spPr>
          <a:xfrm>
            <a:off x="996271" y="7201523"/>
            <a:ext cx="1614905" cy="169179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F21D52-798B-97B6-2CF7-ADDD8E2E09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75EB519F-6D66-E472-2D79-BD44D2041ED8}"/>
              </a:ext>
            </a:extLst>
          </p:cNvPr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DD0613D8-B172-5A98-23CC-C813C6A96D58}"/>
                </a:ext>
              </a:extLst>
            </p:cNvPr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59990421-C16E-0798-52A7-D70F49767A3C}"/>
              </a:ext>
            </a:extLst>
          </p:cNvPr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1B75FC29-DF10-4BCA-5EDE-4CACBC0D3594}"/>
                </a:ext>
              </a:extLst>
            </p:cNvPr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AutoShape 6">
            <a:extLst>
              <a:ext uri="{FF2B5EF4-FFF2-40B4-BE49-F238E27FC236}">
                <a16:creationId xmlns:a16="http://schemas.microsoft.com/office/drawing/2014/main" id="{47B2534B-7883-9DF5-45CA-3D3524B7EB0D}"/>
              </a:ext>
            </a:extLst>
          </p:cNvPr>
          <p:cNvSpPr/>
          <p:nvPr/>
        </p:nvSpPr>
        <p:spPr>
          <a:xfrm>
            <a:off x="1028700" y="2616293"/>
            <a:ext cx="1623060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2C414B4-AA07-0FC5-81BC-3D9B38CE3EAD}"/>
              </a:ext>
            </a:extLst>
          </p:cNvPr>
          <p:cNvGrpSpPr/>
          <p:nvPr/>
        </p:nvGrpSpPr>
        <p:grpSpPr>
          <a:xfrm>
            <a:off x="1028699" y="876965"/>
            <a:ext cx="16230600" cy="1982724"/>
            <a:chOff x="0" y="0"/>
            <a:chExt cx="21640800" cy="2643632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8F39EC83-5BE0-C80D-6896-C38B2390CB1B}"/>
                </a:ext>
              </a:extLst>
            </p:cNvPr>
            <p:cNvSpPr/>
            <p:nvPr/>
          </p:nvSpPr>
          <p:spPr>
            <a:xfrm>
              <a:off x="0" y="0"/>
              <a:ext cx="21640800" cy="2643632"/>
            </a:xfrm>
            <a:custGeom>
              <a:avLst/>
              <a:gdLst/>
              <a:ahLst/>
              <a:cxnLst/>
              <a:rect l="l" t="t" r="r" b="b"/>
              <a:pathLst>
                <a:path w="21640800" h="2643632">
                  <a:moveTo>
                    <a:pt x="0" y="0"/>
                  </a:moveTo>
                  <a:lnTo>
                    <a:pt x="21640800" y="0"/>
                  </a:lnTo>
                  <a:lnTo>
                    <a:pt x="21640800" y="2643632"/>
                  </a:lnTo>
                  <a:lnTo>
                    <a:pt x="0" y="264363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3E92FF3E-3CD7-436A-CDCB-90CA32F1599C}"/>
                </a:ext>
              </a:extLst>
            </p:cNvPr>
            <p:cNvSpPr txBox="1"/>
            <p:nvPr/>
          </p:nvSpPr>
          <p:spPr>
            <a:xfrm>
              <a:off x="0" y="152400"/>
              <a:ext cx="21640800" cy="249123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l">
                <a:lnSpc>
                  <a:spcPts val="9180"/>
                </a:lnSpc>
                <a:spcBef>
                  <a:spcPct val="0"/>
                </a:spcBef>
              </a:pPr>
              <a:r>
                <a:rPr lang="en-US" sz="9000" b="1" u="none" strike="noStrike" spc="-129" dirty="0" err="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Matlamat</a:t>
              </a:r>
              <a:endParaRPr lang="en-US" sz="9000" b="1" u="none" strike="noStrike" spc="-129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endParaRPr>
            </a:p>
          </p:txBody>
        </p:sp>
      </p:grpSp>
      <p:grpSp>
        <p:nvGrpSpPr>
          <p:cNvPr id="22" name="Group 22">
            <a:extLst>
              <a:ext uri="{FF2B5EF4-FFF2-40B4-BE49-F238E27FC236}">
                <a16:creationId xmlns:a16="http://schemas.microsoft.com/office/drawing/2014/main" id="{F9BEB7E4-C698-585F-B964-67EC8AA16A24}"/>
              </a:ext>
            </a:extLst>
          </p:cNvPr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B94C1D05-9B4D-BECD-6B4D-09014C31BC99}"/>
                </a:ext>
              </a:extLst>
            </p:cNvPr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8481D62A-4618-6F6B-6A6C-E1346E05EE14}"/>
                </a:ext>
              </a:extLst>
            </p:cNvPr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" name="Freeform 25">
            <a:extLst>
              <a:ext uri="{FF2B5EF4-FFF2-40B4-BE49-F238E27FC236}">
                <a16:creationId xmlns:a16="http://schemas.microsoft.com/office/drawing/2014/main" id="{D576A264-E089-EB14-4428-F0BC9420EDBC}"/>
              </a:ext>
            </a:extLst>
          </p:cNvPr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 descr="Malaysia Celebrates 66th Hari Merdeka with the Theme Malaysia Madani: Tekad  Perpaduan, Penuhi Harapan (Civil Malaysia: Determined Unity, Filled with  Hope)">
            <a:extLst>
              <a:ext uri="{FF2B5EF4-FFF2-40B4-BE49-F238E27FC236}">
                <a16:creationId xmlns:a16="http://schemas.microsoft.com/office/drawing/2014/main" id="{1078DE1C-EA16-6186-A6FB-47B06DF87AE2}"/>
              </a:ext>
            </a:extLst>
          </p:cNvPr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 descr="A blue and black sign  Description automatically generated">
            <a:extLst>
              <a:ext uri="{FF2B5EF4-FFF2-40B4-BE49-F238E27FC236}">
                <a16:creationId xmlns:a16="http://schemas.microsoft.com/office/drawing/2014/main" id="{9BAE840B-221E-EB6B-6B18-850FA734D48A}"/>
              </a:ext>
            </a:extLst>
          </p:cNvPr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>
            <a:extLst>
              <a:ext uri="{FF2B5EF4-FFF2-40B4-BE49-F238E27FC236}">
                <a16:creationId xmlns:a16="http://schemas.microsoft.com/office/drawing/2014/main" id="{BC6AB332-9F7E-A409-17D7-20A18352EAC7}"/>
              </a:ext>
            </a:extLst>
          </p:cNvPr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CE2A8962-4F06-B2B6-B544-32053FB3AE6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r="2273"/>
          <a:stretch/>
        </p:blipFill>
        <p:spPr>
          <a:xfrm>
            <a:off x="1028699" y="3038994"/>
            <a:ext cx="1160182" cy="1215423"/>
          </a:xfrm>
          <a:prstGeom prst="rect">
            <a:avLst/>
          </a:prstGeom>
        </p:spPr>
      </p:pic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983818B-7D0F-9296-3EB8-58B3BF52F0FA}"/>
              </a:ext>
            </a:extLst>
          </p:cNvPr>
          <p:cNvSpPr/>
          <p:nvPr/>
        </p:nvSpPr>
        <p:spPr>
          <a:xfrm>
            <a:off x="2590527" y="3044727"/>
            <a:ext cx="14668772" cy="1215423"/>
          </a:xfrm>
          <a:prstGeom prst="round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Meningkatkan keberkesanan sistem penyampaian perkhidmatan kerajaan.</a:t>
            </a:r>
            <a:endParaRPr lang="en-MY" sz="2800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82C3CF64-E571-36DC-8B05-F48D413012CD}"/>
              </a:ext>
            </a:extLst>
          </p:cNvPr>
          <p:cNvSpPr/>
          <p:nvPr/>
        </p:nvSpPr>
        <p:spPr>
          <a:xfrm>
            <a:off x="1056255" y="4655702"/>
            <a:ext cx="14668772" cy="1215423"/>
          </a:xfrm>
          <a:prstGeom prst="round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Memperkukuh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pengurusan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dan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penggunaan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sumber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yang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terhad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secara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optimum.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D7039BF1-2E9F-B21C-FF0B-504F4512F734}"/>
              </a:ext>
            </a:extLst>
          </p:cNvPr>
          <p:cNvSpPr/>
          <p:nvPr/>
        </p:nvSpPr>
        <p:spPr>
          <a:xfrm>
            <a:off x="2585156" y="6266677"/>
            <a:ext cx="14668772" cy="1215423"/>
          </a:xfrm>
          <a:prstGeom prst="round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Memperkasakan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sistem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sosial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melalui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peningkatan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kesejahteraan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ekonomi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dan rakyat.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3E71CB5D-9D96-A598-9397-99C1B1ED6DF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r="2273"/>
          <a:stretch/>
        </p:blipFill>
        <p:spPr>
          <a:xfrm>
            <a:off x="16059566" y="4643130"/>
            <a:ext cx="1172179" cy="1227994"/>
          </a:xfrm>
          <a:prstGeom prst="rect">
            <a:avLst/>
          </a:prstGeom>
          <a:ln>
            <a:noFill/>
          </a:ln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40FE676-19FF-538E-F42E-D82D1FE9209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r="2273"/>
          <a:stretch/>
        </p:blipFill>
        <p:spPr>
          <a:xfrm>
            <a:off x="1028699" y="6266677"/>
            <a:ext cx="1160182" cy="1215423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CC80C7F-6BC5-3BB1-278A-D819E600242F}"/>
              </a:ext>
            </a:extLst>
          </p:cNvPr>
          <p:cNvSpPr/>
          <p:nvPr/>
        </p:nvSpPr>
        <p:spPr>
          <a:xfrm>
            <a:off x="1028699" y="7877653"/>
            <a:ext cx="14690957" cy="1215424"/>
          </a:xfrm>
          <a:prstGeom prst="round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Mengurangkan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jurang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sosioekonomi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dengan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memenuhi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keperluan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rakyat dan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memastikan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pembangunan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seimbang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33F322E-DD07-3A38-C758-9DB4A4471C4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r="2273"/>
          <a:stretch/>
        </p:blipFill>
        <p:spPr>
          <a:xfrm>
            <a:off x="16093746" y="7884075"/>
            <a:ext cx="1160182" cy="121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07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AutoShape 6"/>
          <p:cNvSpPr/>
          <p:nvPr/>
        </p:nvSpPr>
        <p:spPr>
          <a:xfrm>
            <a:off x="1028700" y="2616293"/>
            <a:ext cx="1623060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019174" y="820821"/>
            <a:ext cx="16230600" cy="1982724"/>
            <a:chOff x="0" y="0"/>
            <a:chExt cx="21640800" cy="264363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640800" cy="2643632"/>
            </a:xfrm>
            <a:custGeom>
              <a:avLst/>
              <a:gdLst/>
              <a:ahLst/>
              <a:cxnLst/>
              <a:rect l="l" t="t" r="r" b="b"/>
              <a:pathLst>
                <a:path w="21640800" h="2643632">
                  <a:moveTo>
                    <a:pt x="0" y="0"/>
                  </a:moveTo>
                  <a:lnTo>
                    <a:pt x="21640800" y="0"/>
                  </a:lnTo>
                  <a:lnTo>
                    <a:pt x="21640800" y="2643632"/>
                  </a:lnTo>
                  <a:lnTo>
                    <a:pt x="0" y="264363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52400"/>
              <a:ext cx="21640800" cy="249123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l">
                <a:lnSpc>
                  <a:spcPts val="9180"/>
                </a:lnSpc>
                <a:spcBef>
                  <a:spcPct val="0"/>
                </a:spcBef>
              </a:pPr>
              <a:r>
                <a:rPr lang="en-US" sz="7200" b="1" u="none" strike="noStrike" spc="-129" dirty="0" err="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Keselamatan</a:t>
              </a:r>
              <a:r>
                <a:rPr lang="en-US" sz="8000" b="1" u="none" strike="noStrike" spc="-129" dirty="0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 Data dan </a:t>
              </a:r>
              <a:r>
                <a:rPr lang="en-US" sz="8000" b="1" u="none" strike="noStrike" spc="-129" dirty="0" err="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Privasi</a:t>
              </a:r>
              <a:endParaRPr lang="en-US" sz="8000" b="1" u="none" strike="noStrike" spc="-129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endParaRP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26" name="Freeform 26"/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Freeform 28"/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 descr="Malaysia Celebrates 66th Hari Merdeka with the Theme Malaysia Madani: Tekad  Perpaduan, Penuhi Harapan (Civil Malaysia: Determined Unity, Filled with  Hope)"/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 descr="A blue and black sign  Description automatically generated"/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/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2">
            <a:extLst>
              <a:ext uri="{FF2B5EF4-FFF2-40B4-BE49-F238E27FC236}">
                <a16:creationId xmlns:a16="http://schemas.microsoft.com/office/drawing/2014/main" id="{95E546AE-06D2-CC18-3342-E67F9574B9F1}"/>
              </a:ext>
            </a:extLst>
          </p:cNvPr>
          <p:cNvSpPr txBox="1"/>
          <p:nvPr/>
        </p:nvSpPr>
        <p:spPr>
          <a:xfrm>
            <a:off x="1028699" y="3130225"/>
            <a:ext cx="16230601" cy="5788323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</a:rPr>
              <a:t>PADU </a:t>
            </a:r>
            <a:r>
              <a:rPr lang="en-MY" sz="3600" dirty="0" err="1">
                <a:latin typeface="Poppins" panose="00000500000000000000" pitchFamily="2" charset="0"/>
                <a:cs typeface="Poppins" panose="00000500000000000000" pitchFamily="2" charset="0"/>
              </a:rPr>
              <a:t>menekankan</a:t>
            </a:r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600" dirty="0" err="1">
                <a:latin typeface="Poppins" panose="00000500000000000000" pitchFamily="2" charset="0"/>
                <a:cs typeface="Poppins" panose="00000500000000000000" pitchFamily="2" charset="0"/>
              </a:rPr>
              <a:t>aspek</a:t>
            </a:r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600" dirty="0" err="1">
                <a:latin typeface="Poppins" panose="00000500000000000000" pitchFamily="2" charset="0"/>
                <a:cs typeface="Poppins" panose="00000500000000000000" pitchFamily="2" charset="0"/>
              </a:rPr>
              <a:t>keselamatan</a:t>
            </a:r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</a:rPr>
              <a:t> data dan </a:t>
            </a:r>
            <a:r>
              <a:rPr lang="en-MY" sz="3600" dirty="0" err="1">
                <a:latin typeface="Poppins" panose="00000500000000000000" pitchFamily="2" charset="0"/>
                <a:cs typeface="Poppins" panose="00000500000000000000" pitchFamily="2" charset="0"/>
              </a:rPr>
              <a:t>privasi</a:t>
            </a:r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600" dirty="0" err="1">
                <a:latin typeface="Poppins" panose="00000500000000000000" pitchFamily="2" charset="0"/>
                <a:cs typeface="Poppins" panose="00000500000000000000" pitchFamily="2" charset="0"/>
              </a:rPr>
              <a:t>pengguna</a:t>
            </a:r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</a:rPr>
              <a:t>. 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MY" sz="3600" dirty="0" err="1">
                <a:latin typeface="Poppins" panose="00000500000000000000" pitchFamily="2" charset="0"/>
                <a:cs typeface="Poppins" panose="00000500000000000000" pitchFamily="2" charset="0"/>
              </a:rPr>
              <a:t>Sistem</a:t>
            </a:r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600" dirty="0" err="1">
                <a:latin typeface="Poppins" panose="00000500000000000000" pitchFamily="2" charset="0"/>
                <a:cs typeface="Poppins" panose="00000500000000000000" pitchFamily="2" charset="0"/>
              </a:rPr>
              <a:t>ini</a:t>
            </a:r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600" dirty="0" err="1">
                <a:latin typeface="Poppins" panose="00000500000000000000" pitchFamily="2" charset="0"/>
                <a:cs typeface="Poppins" panose="00000500000000000000" pitchFamily="2" charset="0"/>
              </a:rPr>
              <a:t>dibangunkan</a:t>
            </a:r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</a:rPr>
              <a:t> untuk </a:t>
            </a:r>
            <a:r>
              <a:rPr lang="en-MY" sz="3600" dirty="0" err="1">
                <a:latin typeface="Poppins" panose="00000500000000000000" pitchFamily="2" charset="0"/>
                <a:cs typeface="Poppins" panose="00000500000000000000" pitchFamily="2" charset="0"/>
              </a:rPr>
              <a:t>memastikan</a:t>
            </a:r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</a:rPr>
              <a:t> data </a:t>
            </a:r>
            <a:r>
              <a:rPr lang="en-MY" sz="3600" dirty="0" err="1">
                <a:latin typeface="Poppins" panose="00000500000000000000" pitchFamily="2" charset="0"/>
                <a:cs typeface="Poppins" panose="00000500000000000000" pitchFamily="2" charset="0"/>
              </a:rPr>
              <a:t>peribadi</a:t>
            </a:r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600" dirty="0" err="1">
                <a:latin typeface="Poppins" panose="00000500000000000000" pitchFamily="2" charset="0"/>
                <a:cs typeface="Poppins" panose="00000500000000000000" pitchFamily="2" charset="0"/>
              </a:rPr>
              <a:t>pengguna</a:t>
            </a:r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600" dirty="0" err="1">
                <a:latin typeface="Poppins" panose="00000500000000000000" pitchFamily="2" charset="0"/>
                <a:cs typeface="Poppins" panose="00000500000000000000" pitchFamily="2" charset="0"/>
              </a:rPr>
              <a:t>dilindungi</a:t>
            </a:r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600" dirty="0" err="1">
                <a:latin typeface="Poppins" panose="00000500000000000000" pitchFamily="2" charset="0"/>
                <a:cs typeface="Poppins" panose="00000500000000000000" pitchFamily="2" charset="0"/>
              </a:rPr>
              <a:t>dengan</a:t>
            </a:r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600" dirty="0" err="1">
                <a:latin typeface="Poppins" panose="00000500000000000000" pitchFamily="2" charset="0"/>
                <a:cs typeface="Poppins" panose="00000500000000000000" pitchFamily="2" charset="0"/>
              </a:rPr>
              <a:t>baik</a:t>
            </a:r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600" dirty="0" err="1">
                <a:latin typeface="Poppins" panose="00000500000000000000" pitchFamily="2" charset="0"/>
                <a:cs typeface="Poppins" panose="00000500000000000000" pitchFamily="2" charset="0"/>
              </a:rPr>
              <a:t>dengan</a:t>
            </a:r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600" dirty="0" err="1">
                <a:latin typeface="Poppins" panose="00000500000000000000" pitchFamily="2" charset="0"/>
                <a:cs typeface="Poppins" panose="00000500000000000000" pitchFamily="2" charset="0"/>
              </a:rPr>
              <a:t>kerjasama</a:t>
            </a:r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600" dirty="0" err="1">
                <a:latin typeface="Poppins" panose="00000500000000000000" pitchFamily="2" charset="0"/>
                <a:cs typeface="Poppins" panose="00000500000000000000" pitchFamily="2" charset="0"/>
              </a:rPr>
              <a:t>entiti</a:t>
            </a:r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600" dirty="0" err="1">
                <a:latin typeface="Poppins" panose="00000500000000000000" pitchFamily="2" charset="0"/>
                <a:cs typeface="Poppins" panose="00000500000000000000" pitchFamily="2" charset="0"/>
              </a:rPr>
              <a:t>seperti</a:t>
            </a:r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</a:rPr>
              <a:t>:</a:t>
            </a:r>
          </a:p>
          <a:p>
            <a:pPr marL="1495425" lvl="2" indent="-581025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MY" sz="3600" dirty="0" err="1">
                <a:latin typeface="Poppins" panose="00000500000000000000" pitchFamily="2" charset="0"/>
                <a:cs typeface="Poppins" panose="00000500000000000000" pitchFamily="2" charset="0"/>
              </a:rPr>
              <a:t>Agensi</a:t>
            </a:r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600" dirty="0" err="1">
                <a:latin typeface="Poppins" panose="00000500000000000000" pitchFamily="2" charset="0"/>
                <a:cs typeface="Poppins" panose="00000500000000000000" pitchFamily="2" charset="0"/>
              </a:rPr>
              <a:t>Keselamatan</a:t>
            </a:r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600" dirty="0" err="1">
                <a:latin typeface="Poppins" panose="00000500000000000000" pitchFamily="2" charset="0"/>
                <a:cs typeface="Poppins" panose="00000500000000000000" pitchFamily="2" charset="0"/>
              </a:rPr>
              <a:t>Siber</a:t>
            </a:r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</a:rPr>
              <a:t> Negara (NACSA)</a:t>
            </a:r>
          </a:p>
          <a:p>
            <a:pPr marL="1485900" lvl="2" indent="-5715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MY" sz="3600" dirty="0" err="1">
                <a:latin typeface="Poppins" panose="00000500000000000000" pitchFamily="2" charset="0"/>
                <a:cs typeface="Poppins" panose="00000500000000000000" pitchFamily="2" charset="0"/>
              </a:rPr>
              <a:t>CyberSecurity</a:t>
            </a:r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</a:rPr>
              <a:t> Malaysia, dan</a:t>
            </a:r>
          </a:p>
          <a:p>
            <a:pPr marL="1485900" lvl="2" indent="-5715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MY" sz="3600" dirty="0" err="1">
                <a:latin typeface="Poppins" panose="00000500000000000000" pitchFamily="2" charset="0"/>
                <a:cs typeface="Poppins" panose="00000500000000000000" pitchFamily="2" charset="0"/>
              </a:rPr>
              <a:t>Jabatan</a:t>
            </a:r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600" dirty="0" err="1">
                <a:latin typeface="Poppins" panose="00000500000000000000" pitchFamily="2" charset="0"/>
                <a:cs typeface="Poppins" panose="00000500000000000000" pitchFamily="2" charset="0"/>
              </a:rPr>
              <a:t>Perlindungan</a:t>
            </a:r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</a:rPr>
              <a:t> Data </a:t>
            </a:r>
            <a:r>
              <a:rPr lang="en-MY" sz="3600" dirty="0" err="1">
                <a:latin typeface="Poppins" panose="00000500000000000000" pitchFamily="2" charset="0"/>
                <a:cs typeface="Poppins" panose="00000500000000000000" pitchFamily="2" charset="0"/>
              </a:rPr>
              <a:t>Peribadi</a:t>
            </a:r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</a:rPr>
              <a:t> (JPDP)</a:t>
            </a:r>
            <a:endParaRPr lang="en-MY" sz="3600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6BF958E-7A3D-14BC-59D7-CEB4983197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7585">
            <a:off x="14985450" y="6479909"/>
            <a:ext cx="2341709" cy="234170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D97959-7052-9C26-EB59-84B0D63A6B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1EFD5A4D-3826-1098-9132-B39AE5FA7F9A}"/>
              </a:ext>
            </a:extLst>
          </p:cNvPr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3264523D-1A04-1195-D63B-7679825761F3}"/>
                </a:ext>
              </a:extLst>
            </p:cNvPr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84EE73C0-F216-1B93-772E-FC8C0C5B8668}"/>
              </a:ext>
            </a:extLst>
          </p:cNvPr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3BB5CD8D-186A-90D5-368B-09172944A635}"/>
                </a:ext>
              </a:extLst>
            </p:cNvPr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AutoShape 6">
            <a:extLst>
              <a:ext uri="{FF2B5EF4-FFF2-40B4-BE49-F238E27FC236}">
                <a16:creationId xmlns:a16="http://schemas.microsoft.com/office/drawing/2014/main" id="{50DA0830-ECD1-0D66-A496-3A6FCF921BF3}"/>
              </a:ext>
            </a:extLst>
          </p:cNvPr>
          <p:cNvSpPr/>
          <p:nvPr/>
        </p:nvSpPr>
        <p:spPr>
          <a:xfrm>
            <a:off x="1028700" y="2616293"/>
            <a:ext cx="1623060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903A5475-44F0-22A2-6840-EA986191CFA5}"/>
              </a:ext>
            </a:extLst>
          </p:cNvPr>
          <p:cNvGrpSpPr/>
          <p:nvPr/>
        </p:nvGrpSpPr>
        <p:grpSpPr>
          <a:xfrm>
            <a:off x="1019174" y="820821"/>
            <a:ext cx="16230600" cy="1982724"/>
            <a:chOff x="0" y="0"/>
            <a:chExt cx="21640800" cy="2643632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0F11AFE3-F518-09E7-778D-E49F5F65A1DC}"/>
                </a:ext>
              </a:extLst>
            </p:cNvPr>
            <p:cNvSpPr/>
            <p:nvPr/>
          </p:nvSpPr>
          <p:spPr>
            <a:xfrm>
              <a:off x="0" y="0"/>
              <a:ext cx="21640800" cy="2643632"/>
            </a:xfrm>
            <a:custGeom>
              <a:avLst/>
              <a:gdLst/>
              <a:ahLst/>
              <a:cxnLst/>
              <a:rect l="l" t="t" r="r" b="b"/>
              <a:pathLst>
                <a:path w="21640800" h="2643632">
                  <a:moveTo>
                    <a:pt x="0" y="0"/>
                  </a:moveTo>
                  <a:lnTo>
                    <a:pt x="21640800" y="0"/>
                  </a:lnTo>
                  <a:lnTo>
                    <a:pt x="21640800" y="2643632"/>
                  </a:lnTo>
                  <a:lnTo>
                    <a:pt x="0" y="264363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5D564D9B-6E66-CDD2-CBA9-1104AC95E240}"/>
                </a:ext>
              </a:extLst>
            </p:cNvPr>
            <p:cNvSpPr txBox="1"/>
            <p:nvPr/>
          </p:nvSpPr>
          <p:spPr>
            <a:xfrm>
              <a:off x="0" y="152400"/>
              <a:ext cx="21640800" cy="249123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l">
                <a:lnSpc>
                  <a:spcPts val="9180"/>
                </a:lnSpc>
                <a:spcBef>
                  <a:spcPct val="0"/>
                </a:spcBef>
              </a:pPr>
              <a:r>
                <a:rPr lang="en-MY" sz="7200" dirty="0" err="1">
                  <a:latin typeface="League Spartan" panose="020B0604020202020204" charset="0"/>
                </a:rPr>
                <a:t>Perbezaan</a:t>
              </a:r>
              <a:r>
                <a:rPr lang="en-MY" sz="7200" dirty="0">
                  <a:latin typeface="League Spartan" panose="020B0604020202020204" charset="0"/>
                </a:rPr>
                <a:t> PADU dan </a:t>
              </a:r>
              <a:r>
                <a:rPr lang="en-MY" sz="7200" dirty="0" err="1">
                  <a:latin typeface="League Spartan" panose="020B0604020202020204" charset="0"/>
                </a:rPr>
                <a:t>MyDigital</a:t>
              </a:r>
              <a:r>
                <a:rPr lang="en-MY" sz="7200" dirty="0">
                  <a:latin typeface="League Spartan" panose="020B0604020202020204" charset="0"/>
                </a:rPr>
                <a:t> ID</a:t>
              </a:r>
              <a:endParaRPr lang="en-US" sz="7200" b="1" u="none" strike="noStrike" spc="-129" dirty="0">
                <a:solidFill>
                  <a:srgbClr val="000000"/>
                </a:solidFill>
                <a:latin typeface="League Spartan" panose="020B0604020202020204" charset="0"/>
                <a:ea typeface="League Spartan"/>
                <a:cs typeface="League Spartan"/>
                <a:sym typeface="League Spartan"/>
              </a:endParaRPr>
            </a:p>
          </p:txBody>
        </p:sp>
      </p:grpSp>
      <p:grpSp>
        <p:nvGrpSpPr>
          <p:cNvPr id="25" name="Group 25">
            <a:extLst>
              <a:ext uri="{FF2B5EF4-FFF2-40B4-BE49-F238E27FC236}">
                <a16:creationId xmlns:a16="http://schemas.microsoft.com/office/drawing/2014/main" id="{E38BABB2-5C46-E69F-B033-D02CCD1AF88B}"/>
              </a:ext>
            </a:extLst>
          </p:cNvPr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DAF364DD-0E28-3816-649F-8D9C126E08AA}"/>
                </a:ext>
              </a:extLst>
            </p:cNvPr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6F024D81-6F37-5BAF-3294-55709A6437EA}"/>
                </a:ext>
              </a:extLst>
            </p:cNvPr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Freeform 28">
            <a:extLst>
              <a:ext uri="{FF2B5EF4-FFF2-40B4-BE49-F238E27FC236}">
                <a16:creationId xmlns:a16="http://schemas.microsoft.com/office/drawing/2014/main" id="{DCDA7204-614C-A360-318C-9E664ED83066}"/>
              </a:ext>
            </a:extLst>
          </p:cNvPr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 descr="Malaysia Celebrates 66th Hari Merdeka with the Theme Malaysia Madani: Tekad  Perpaduan, Penuhi Harapan (Civil Malaysia: Determined Unity, Filled with  Hope)">
            <a:extLst>
              <a:ext uri="{FF2B5EF4-FFF2-40B4-BE49-F238E27FC236}">
                <a16:creationId xmlns:a16="http://schemas.microsoft.com/office/drawing/2014/main" id="{E47CDBFE-88C7-500C-619C-C6292E1E7E96}"/>
              </a:ext>
            </a:extLst>
          </p:cNvPr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 descr="A blue and black sign  Description automatically generated">
            <a:extLst>
              <a:ext uri="{FF2B5EF4-FFF2-40B4-BE49-F238E27FC236}">
                <a16:creationId xmlns:a16="http://schemas.microsoft.com/office/drawing/2014/main" id="{7BF3C395-D779-C8BC-D6B4-C15FE4EA8A46}"/>
              </a:ext>
            </a:extLst>
          </p:cNvPr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>
            <a:extLst>
              <a:ext uri="{FF2B5EF4-FFF2-40B4-BE49-F238E27FC236}">
                <a16:creationId xmlns:a16="http://schemas.microsoft.com/office/drawing/2014/main" id="{9F1C855F-72D1-2AD7-C00B-8136DE2C061A}"/>
              </a:ext>
            </a:extLst>
          </p:cNvPr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733748F-80C9-4336-FDBF-44925F2CFEE1}"/>
              </a:ext>
            </a:extLst>
          </p:cNvPr>
          <p:cNvSpPr/>
          <p:nvPr/>
        </p:nvSpPr>
        <p:spPr>
          <a:xfrm>
            <a:off x="1404837" y="6096000"/>
            <a:ext cx="6357836" cy="290284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PADU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adalah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b="1" dirty="0" err="1">
                <a:latin typeface="Poppins" panose="00000500000000000000" pitchFamily="2" charset="0"/>
                <a:cs typeface="Poppins" panose="00000500000000000000" pitchFamily="2" charset="0"/>
              </a:rPr>
              <a:t>pangkalan</a:t>
            </a:r>
            <a:r>
              <a:rPr lang="en-MY" sz="2800" b="1" dirty="0">
                <a:latin typeface="Poppins" panose="00000500000000000000" pitchFamily="2" charset="0"/>
                <a:cs typeface="Poppins" panose="00000500000000000000" pitchFamily="2" charset="0"/>
              </a:rPr>
              <a:t> data 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yang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mengandungi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maklumat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individu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dan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menggunakan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pengesahan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identiti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individu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melalui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b="1" dirty="0">
                <a:latin typeface="Poppins" panose="00000500000000000000" pitchFamily="2" charset="0"/>
                <a:cs typeface="Poppins" panose="00000500000000000000" pitchFamily="2" charset="0"/>
              </a:rPr>
              <a:t>e-KYC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sahaja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A239A87-BD4B-205C-D3DF-BD736B528C1F}"/>
              </a:ext>
            </a:extLst>
          </p:cNvPr>
          <p:cNvSpPr/>
          <p:nvPr/>
        </p:nvSpPr>
        <p:spPr>
          <a:xfrm>
            <a:off x="10525328" y="6096000"/>
            <a:ext cx="6362700" cy="290284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MyDigital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ID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merupakan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b="1" dirty="0" err="1">
                <a:latin typeface="Poppins" panose="00000500000000000000" pitchFamily="2" charset="0"/>
                <a:cs typeface="Poppins" panose="00000500000000000000" pitchFamily="2" charset="0"/>
              </a:rPr>
              <a:t>pengenalan</a:t>
            </a:r>
            <a:r>
              <a:rPr lang="en-MY" sz="2800" b="1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b="1" dirty="0" err="1">
                <a:latin typeface="Poppins" panose="00000500000000000000" pitchFamily="2" charset="0"/>
                <a:cs typeface="Poppins" panose="00000500000000000000" pitchFamily="2" charset="0"/>
              </a:rPr>
              <a:t>diri</a:t>
            </a:r>
            <a:r>
              <a:rPr lang="en-MY" sz="2800" b="1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b="1" dirty="0" err="1">
                <a:latin typeface="Poppins" panose="00000500000000000000" pitchFamily="2" charset="0"/>
                <a:cs typeface="Poppins" panose="00000500000000000000" pitchFamily="2" charset="0"/>
              </a:rPr>
              <a:t>secara</a:t>
            </a:r>
            <a:r>
              <a:rPr lang="en-MY" sz="2800" b="1" dirty="0">
                <a:latin typeface="Poppins" panose="00000500000000000000" pitchFamily="2" charset="0"/>
                <a:cs typeface="Poppins" panose="00000500000000000000" pitchFamily="2" charset="0"/>
              </a:rPr>
              <a:t> digital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yang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memudahkan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individu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untuk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melaksanakan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urusan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dalam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talian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22A0BE4-FF7E-B13A-E43B-49F916F263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14242" y="3208497"/>
            <a:ext cx="2384872" cy="23848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B773DF5-632B-DB51-7FC5-5D25251143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33698" y="3970570"/>
            <a:ext cx="4300113" cy="1623609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6E7B995-F8FC-E0DC-5DDF-E5C892A25C9F}"/>
              </a:ext>
            </a:extLst>
          </p:cNvPr>
          <p:cNvCxnSpPr>
            <a:cxnSpLocks/>
          </p:cNvCxnSpPr>
          <p:nvPr/>
        </p:nvCxnSpPr>
        <p:spPr>
          <a:xfrm>
            <a:off x="9144000" y="3256550"/>
            <a:ext cx="0" cy="554455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2206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AutoShape 6"/>
          <p:cNvSpPr/>
          <p:nvPr/>
        </p:nvSpPr>
        <p:spPr>
          <a:xfrm>
            <a:off x="1028700" y="2611530"/>
            <a:ext cx="1623060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028699" y="876965"/>
            <a:ext cx="16230600" cy="1982724"/>
            <a:chOff x="0" y="0"/>
            <a:chExt cx="21640800" cy="264363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640800" cy="2643632"/>
            </a:xfrm>
            <a:custGeom>
              <a:avLst/>
              <a:gdLst/>
              <a:ahLst/>
              <a:cxnLst/>
              <a:rect l="l" t="t" r="r" b="b"/>
              <a:pathLst>
                <a:path w="21640800" h="2643632">
                  <a:moveTo>
                    <a:pt x="0" y="0"/>
                  </a:moveTo>
                  <a:lnTo>
                    <a:pt x="21640800" y="0"/>
                  </a:lnTo>
                  <a:lnTo>
                    <a:pt x="21640800" y="2643632"/>
                  </a:lnTo>
                  <a:lnTo>
                    <a:pt x="0" y="264363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52400"/>
              <a:ext cx="21640800" cy="249123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l">
                <a:lnSpc>
                  <a:spcPts val="9180"/>
                </a:lnSpc>
                <a:spcBef>
                  <a:spcPct val="0"/>
                </a:spcBef>
              </a:pPr>
              <a:r>
                <a:rPr lang="en-US" sz="7200" b="1" u="none" strike="noStrike" spc="-129" dirty="0" err="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Kepentingan</a:t>
              </a:r>
              <a:r>
                <a:rPr lang="en-US" sz="7200" b="1" u="none" strike="noStrike" spc="-129" dirty="0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 </a:t>
              </a:r>
              <a:r>
                <a:rPr lang="en-US" sz="7200" b="1" u="none" strike="noStrike" spc="-129" dirty="0" err="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Mendaftar</a:t>
              </a:r>
              <a:r>
                <a:rPr lang="en-US" sz="7200" b="1" u="none" strike="noStrike" spc="-129" dirty="0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 PADU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23" name="Freeform 23"/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" name="Freeform 25"/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 descr="Malaysia Celebrates 66th Hari Merdeka with the Theme Malaysia Madani: Tekad  Perpaduan, Penuhi Harapan (Civil Malaysia: Determined Unity, Filled with  Hope)"/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 descr="A blue and black sign  Description automatically generated"/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2E9E9177-662D-DBF0-160A-DD4579355C35}"/>
              </a:ext>
            </a:extLst>
          </p:cNvPr>
          <p:cNvGrpSpPr/>
          <p:nvPr/>
        </p:nvGrpSpPr>
        <p:grpSpPr>
          <a:xfrm>
            <a:off x="1028699" y="3123081"/>
            <a:ext cx="16230601" cy="5795467"/>
            <a:chOff x="0" y="0"/>
            <a:chExt cx="21640801" cy="772729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63731BEF-FAC2-4B46-65C2-5B43C1ED5939}"/>
                </a:ext>
              </a:extLst>
            </p:cNvPr>
            <p:cNvSpPr/>
            <p:nvPr/>
          </p:nvSpPr>
          <p:spPr>
            <a:xfrm>
              <a:off x="0" y="0"/>
              <a:ext cx="21640800" cy="7727290"/>
            </a:xfrm>
            <a:custGeom>
              <a:avLst/>
              <a:gdLst/>
              <a:ahLst/>
              <a:cxnLst/>
              <a:rect l="l" t="t" r="r" b="b"/>
              <a:pathLst>
                <a:path w="21640800" h="7727290">
                  <a:moveTo>
                    <a:pt x="0" y="0"/>
                  </a:moveTo>
                  <a:lnTo>
                    <a:pt x="21640800" y="0"/>
                  </a:lnTo>
                  <a:lnTo>
                    <a:pt x="21640800" y="7727290"/>
                  </a:lnTo>
                  <a:lnTo>
                    <a:pt x="0" y="772729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0CFCD824-21F7-3615-BABB-C21F8304BD7F}"/>
                </a:ext>
              </a:extLst>
            </p:cNvPr>
            <p:cNvSpPr txBox="1"/>
            <p:nvPr/>
          </p:nvSpPr>
          <p:spPr>
            <a:xfrm>
              <a:off x="0" y="9525"/>
              <a:ext cx="21640801" cy="771776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MY" sz="3600" dirty="0" err="1">
                  <a:latin typeface="Poppins" panose="00000500000000000000" pitchFamily="2" charset="0"/>
                  <a:cs typeface="Poppins" panose="00000500000000000000" pitchFamily="2" charset="0"/>
                </a:rPr>
                <a:t>Individu</a:t>
              </a:r>
              <a:r>
                <a:rPr lang="en-MY" sz="3600" dirty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600" dirty="0" err="1">
                  <a:latin typeface="Poppins" panose="00000500000000000000" pitchFamily="2" charset="0"/>
                  <a:cs typeface="Poppins" panose="00000500000000000000" pitchFamily="2" charset="0"/>
                </a:rPr>
                <a:t>dapat</a:t>
              </a:r>
              <a:r>
                <a:rPr lang="en-MY" sz="3600" dirty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600" dirty="0" err="1">
                  <a:latin typeface="Poppins" panose="00000500000000000000" pitchFamily="2" charset="0"/>
                  <a:cs typeface="Poppins" panose="00000500000000000000" pitchFamily="2" charset="0"/>
                </a:rPr>
                <a:t>memastikan</a:t>
              </a:r>
              <a:r>
                <a:rPr lang="en-MY" sz="3600" dirty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600" dirty="0" err="1">
                  <a:latin typeface="Poppins" panose="00000500000000000000" pitchFamily="2" charset="0"/>
                  <a:cs typeface="Poppins" panose="00000500000000000000" pitchFamily="2" charset="0"/>
                </a:rPr>
                <a:t>mereka</a:t>
              </a:r>
              <a:r>
                <a:rPr lang="en-MY" sz="3600" dirty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600" dirty="0" err="1">
                  <a:latin typeface="Poppins" panose="00000500000000000000" pitchFamily="2" charset="0"/>
                  <a:cs typeface="Poppins" panose="00000500000000000000" pitchFamily="2" charset="0"/>
                </a:rPr>
                <a:t>tidak</a:t>
              </a:r>
              <a:r>
                <a:rPr lang="en-MY" sz="3600" dirty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600" dirty="0" err="1">
                  <a:latin typeface="Poppins" panose="00000500000000000000" pitchFamily="2" charset="0"/>
                  <a:cs typeface="Poppins" panose="00000500000000000000" pitchFamily="2" charset="0"/>
                </a:rPr>
                <a:t>tercicir</a:t>
              </a:r>
              <a:r>
                <a:rPr lang="en-MY" sz="3600" dirty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600" dirty="0" err="1">
                  <a:latin typeface="Poppins" panose="00000500000000000000" pitchFamily="2" charset="0"/>
                  <a:cs typeface="Poppins" panose="00000500000000000000" pitchFamily="2" charset="0"/>
                </a:rPr>
                <a:t>daripada</a:t>
              </a:r>
              <a:r>
                <a:rPr lang="en-MY" sz="3600" dirty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600" dirty="0" err="1">
                  <a:latin typeface="Poppins" panose="00000500000000000000" pitchFamily="2" charset="0"/>
                  <a:cs typeface="Poppins" panose="00000500000000000000" pitchFamily="2" charset="0"/>
                </a:rPr>
                <a:t>menerima</a:t>
              </a:r>
              <a:r>
                <a:rPr lang="en-MY" sz="3600" dirty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600" dirty="0" err="1">
                  <a:latin typeface="Poppins" panose="00000500000000000000" pitchFamily="2" charset="0"/>
                  <a:cs typeface="Poppins" panose="00000500000000000000" pitchFamily="2" charset="0"/>
                </a:rPr>
                <a:t>bantuan</a:t>
              </a:r>
              <a:r>
                <a:rPr lang="en-MY" sz="3600" dirty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600" dirty="0" err="1">
                  <a:latin typeface="Poppins" panose="00000500000000000000" pitchFamily="2" charset="0"/>
                  <a:cs typeface="Poppins" panose="00000500000000000000" pitchFamily="2" charset="0"/>
                </a:rPr>
                <a:t>atau</a:t>
              </a:r>
              <a:r>
                <a:rPr lang="en-MY" sz="3600" dirty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600" dirty="0" err="1">
                  <a:latin typeface="Poppins" panose="00000500000000000000" pitchFamily="2" charset="0"/>
                  <a:cs typeface="Poppins" panose="00000500000000000000" pitchFamily="2" charset="0"/>
                </a:rPr>
                <a:t>perlindungan</a:t>
              </a:r>
              <a:r>
                <a:rPr lang="en-MY" sz="3600" dirty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600" dirty="0" err="1">
                  <a:latin typeface="Poppins" panose="00000500000000000000" pitchFamily="2" charset="0"/>
                  <a:cs typeface="Poppins" panose="00000500000000000000" pitchFamily="2" charset="0"/>
                </a:rPr>
                <a:t>sosial</a:t>
              </a:r>
              <a:r>
                <a:rPr lang="en-MY" sz="3600" dirty="0">
                  <a:latin typeface="Poppins" panose="00000500000000000000" pitchFamily="2" charset="0"/>
                  <a:cs typeface="Poppins" panose="00000500000000000000" pitchFamily="2" charset="0"/>
                </a:rPr>
                <a:t> yang </a:t>
              </a:r>
              <a:r>
                <a:rPr lang="en-MY" sz="3600" dirty="0" err="1">
                  <a:latin typeface="Poppins" panose="00000500000000000000" pitchFamily="2" charset="0"/>
                  <a:cs typeface="Poppins" panose="00000500000000000000" pitchFamily="2" charset="0"/>
                </a:rPr>
                <a:t>layak</a:t>
              </a:r>
              <a:r>
                <a:rPr lang="en-MY" sz="3600" dirty="0">
                  <a:latin typeface="Poppins" panose="00000500000000000000" pitchFamily="2" charset="0"/>
                  <a:cs typeface="Poppins" panose="00000500000000000000" pitchFamily="2" charset="0"/>
                </a:rPr>
                <a:t>. 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endParaRPr lang="en-MY" sz="3600" dirty="0">
                <a:latin typeface="Poppins" panose="00000500000000000000" pitchFamily="2" charset="0"/>
                <a:cs typeface="Poppins" panose="00000500000000000000" pitchFamily="2" charset="0"/>
              </a:endParaRP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MY" sz="3600" dirty="0">
                  <a:latin typeface="Poppins" panose="00000500000000000000" pitchFamily="2" charset="0"/>
                  <a:cs typeface="Poppins" panose="00000500000000000000" pitchFamily="2" charset="0"/>
                </a:rPr>
                <a:t>Data yang </a:t>
              </a:r>
              <a:r>
                <a:rPr lang="en-MY" sz="3600" dirty="0" err="1">
                  <a:latin typeface="Poppins" panose="00000500000000000000" pitchFamily="2" charset="0"/>
                  <a:cs typeface="Poppins" panose="00000500000000000000" pitchFamily="2" charset="0"/>
                </a:rPr>
                <a:t>dikumpulkan</a:t>
              </a:r>
              <a:r>
                <a:rPr lang="en-MY" sz="3600" dirty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600" dirty="0" err="1">
                  <a:latin typeface="Poppins" panose="00000500000000000000" pitchFamily="2" charset="0"/>
                  <a:cs typeface="Poppins" panose="00000500000000000000" pitchFamily="2" charset="0"/>
                </a:rPr>
                <a:t>akan</a:t>
              </a:r>
              <a:r>
                <a:rPr lang="en-MY" sz="3600" dirty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600" dirty="0" err="1">
                  <a:latin typeface="Poppins" panose="00000500000000000000" pitchFamily="2" charset="0"/>
                  <a:cs typeface="Poppins" panose="00000500000000000000" pitchFamily="2" charset="0"/>
                </a:rPr>
                <a:t>digunakan</a:t>
              </a:r>
              <a:r>
                <a:rPr lang="en-MY" sz="3600" dirty="0">
                  <a:latin typeface="Poppins" panose="00000500000000000000" pitchFamily="2" charset="0"/>
                  <a:cs typeface="Poppins" panose="00000500000000000000" pitchFamily="2" charset="0"/>
                </a:rPr>
                <a:t> untuk </a:t>
              </a:r>
              <a:r>
                <a:rPr lang="en-MY" sz="3600" dirty="0" err="1">
                  <a:latin typeface="Poppins" panose="00000500000000000000" pitchFamily="2" charset="0"/>
                  <a:cs typeface="Poppins" panose="00000500000000000000" pitchFamily="2" charset="0"/>
                </a:rPr>
                <a:t>menentukan</a:t>
              </a:r>
              <a:r>
                <a:rPr lang="en-MY" sz="3600" dirty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600" dirty="0" err="1">
                  <a:latin typeface="Poppins" panose="00000500000000000000" pitchFamily="2" charset="0"/>
                  <a:cs typeface="Poppins" panose="00000500000000000000" pitchFamily="2" charset="0"/>
                </a:rPr>
                <a:t>kelayakan</a:t>
              </a:r>
              <a:r>
                <a:rPr lang="en-MY" sz="3600" dirty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600" dirty="0" err="1">
                  <a:latin typeface="Poppins" panose="00000500000000000000" pitchFamily="2" charset="0"/>
                  <a:cs typeface="Poppins" panose="00000500000000000000" pitchFamily="2" charset="0"/>
                </a:rPr>
                <a:t>individu</a:t>
              </a:r>
              <a:r>
                <a:rPr lang="en-MY" sz="3600" dirty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600" dirty="0" err="1">
                  <a:latin typeface="Poppins" panose="00000500000000000000" pitchFamily="2" charset="0"/>
                  <a:cs typeface="Poppins" panose="00000500000000000000" pitchFamily="2" charset="0"/>
                </a:rPr>
                <a:t>berdasarkan</a:t>
              </a:r>
              <a:r>
                <a:rPr lang="en-MY" sz="3600" dirty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600" dirty="0" err="1">
                  <a:latin typeface="Poppins" panose="00000500000000000000" pitchFamily="2" charset="0"/>
                  <a:cs typeface="Poppins" panose="00000500000000000000" pitchFamily="2" charset="0"/>
                </a:rPr>
                <a:t>jenis</a:t>
              </a:r>
              <a:r>
                <a:rPr lang="en-MY" sz="3600" dirty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600" dirty="0" err="1">
                  <a:latin typeface="Poppins" panose="00000500000000000000" pitchFamily="2" charset="0"/>
                  <a:cs typeface="Poppins" panose="00000500000000000000" pitchFamily="2" charset="0"/>
                </a:rPr>
                <a:t>bantuan</a:t>
              </a:r>
              <a:r>
                <a:rPr lang="en-MY" sz="3600" dirty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600" dirty="0" err="1">
                  <a:latin typeface="Poppins" panose="00000500000000000000" pitchFamily="2" charset="0"/>
                  <a:cs typeface="Poppins" panose="00000500000000000000" pitchFamily="2" charset="0"/>
                </a:rPr>
                <a:t>kerajaan</a:t>
              </a:r>
              <a:r>
                <a:rPr lang="en-MY" sz="3600" dirty="0">
                  <a:latin typeface="Poppins" panose="00000500000000000000" pitchFamily="2" charset="0"/>
                  <a:cs typeface="Poppins" panose="00000500000000000000" pitchFamily="2" charset="0"/>
                </a:rPr>
                <a:t>. </a:t>
              </a:r>
              <a:endParaRPr lang="en-MY" sz="36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FBA2235-D11E-A432-97E0-E2A0325C9E73}"/>
              </a:ext>
            </a:extLst>
          </p:cNvPr>
          <p:cNvGrpSpPr/>
          <p:nvPr/>
        </p:nvGrpSpPr>
        <p:grpSpPr>
          <a:xfrm>
            <a:off x="1982400" y="6900440"/>
            <a:ext cx="14323200" cy="1800000"/>
            <a:chOff x="1982399" y="6900440"/>
            <a:chExt cx="14323200" cy="1800000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51C65847-3D99-E28F-4804-3EBA1D35319E}"/>
                </a:ext>
              </a:extLst>
            </p:cNvPr>
            <p:cNvGrpSpPr/>
            <p:nvPr/>
          </p:nvGrpSpPr>
          <p:grpSpPr>
            <a:xfrm>
              <a:off x="1982399" y="6900440"/>
              <a:ext cx="14323200" cy="1800000"/>
              <a:chOff x="1802400" y="6667500"/>
              <a:chExt cx="14323200" cy="1800000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1CF80887-A927-55D8-38EC-C24CA8E6A1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325600" y="6667500"/>
                <a:ext cx="1800000" cy="1800000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CE252FFE-DF50-96C3-246D-6955BA455B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194800" y="6667500"/>
                <a:ext cx="1800000" cy="1800000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4F5BF9BE-6DA5-3C3F-47BA-48AA2FBFFA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64000" y="6667500"/>
                <a:ext cx="1800000" cy="1800000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2B9B38A2-0730-CD7A-40F6-CDC7645F5D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33200" y="6667500"/>
                <a:ext cx="1800000" cy="1800000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CF225406-C174-8FE3-44B2-DEDE308341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02400" y="6667500"/>
                <a:ext cx="1800000" cy="1800000"/>
              </a:xfrm>
              <a:prstGeom prst="rect">
                <a:avLst/>
              </a:prstGeom>
            </p:spPr>
          </p:pic>
        </p:grpSp>
        <p:sp>
          <p:nvSpPr>
            <p:cNvPr id="40" name="Arrow: Right 39">
              <a:extLst>
                <a:ext uri="{FF2B5EF4-FFF2-40B4-BE49-F238E27FC236}">
                  <a16:creationId xmlns:a16="http://schemas.microsoft.com/office/drawing/2014/main" id="{282CEC0D-F042-4BCE-7407-2AC0366ED3C2}"/>
                </a:ext>
              </a:extLst>
            </p:cNvPr>
            <p:cNvSpPr/>
            <p:nvPr/>
          </p:nvSpPr>
          <p:spPr>
            <a:xfrm>
              <a:off x="3988904" y="7609940"/>
              <a:ext cx="914400" cy="381000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41" name="Arrow: Right 40">
              <a:extLst>
                <a:ext uri="{FF2B5EF4-FFF2-40B4-BE49-F238E27FC236}">
                  <a16:creationId xmlns:a16="http://schemas.microsoft.com/office/drawing/2014/main" id="{3CF81DE6-66A7-A8CE-EC98-7138C9A34D6F}"/>
                </a:ext>
              </a:extLst>
            </p:cNvPr>
            <p:cNvSpPr/>
            <p:nvPr/>
          </p:nvSpPr>
          <p:spPr>
            <a:xfrm>
              <a:off x="7121399" y="7605695"/>
              <a:ext cx="914400" cy="381000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42" name="Arrow: Right 41">
              <a:extLst>
                <a:ext uri="{FF2B5EF4-FFF2-40B4-BE49-F238E27FC236}">
                  <a16:creationId xmlns:a16="http://schemas.microsoft.com/office/drawing/2014/main" id="{7245DF9C-5194-9862-186E-3EBC5374C1BF}"/>
                </a:ext>
              </a:extLst>
            </p:cNvPr>
            <p:cNvSpPr/>
            <p:nvPr/>
          </p:nvSpPr>
          <p:spPr>
            <a:xfrm>
              <a:off x="13384696" y="7612139"/>
              <a:ext cx="914400" cy="381000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43" name="Arrow: Right 42">
              <a:extLst>
                <a:ext uri="{FF2B5EF4-FFF2-40B4-BE49-F238E27FC236}">
                  <a16:creationId xmlns:a16="http://schemas.microsoft.com/office/drawing/2014/main" id="{235E5070-5B9F-1E11-7AA5-15E6B1242731}"/>
                </a:ext>
              </a:extLst>
            </p:cNvPr>
            <p:cNvSpPr/>
            <p:nvPr/>
          </p:nvSpPr>
          <p:spPr>
            <a:xfrm>
              <a:off x="10252199" y="7605695"/>
              <a:ext cx="914400" cy="381000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C78956-C147-186A-5088-8DF0CB343F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BCC9BDD-D5F1-574F-02C7-51257713E37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1910685" y="3141077"/>
            <a:ext cx="6469900" cy="6469900"/>
          </a:xfrm>
          <a:prstGeom prst="rect">
            <a:avLst/>
          </a:prstGeom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F6D4084D-E837-3F30-06AF-5E429FEF317D}"/>
              </a:ext>
            </a:extLst>
          </p:cNvPr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A2DD2E92-03AE-4AE5-E6FA-0E081266F258}"/>
                </a:ext>
              </a:extLst>
            </p:cNvPr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63F1EB68-EC84-61DA-CD3C-5BD25CE7E084}"/>
              </a:ext>
            </a:extLst>
          </p:cNvPr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E0223C81-1524-11A9-AC38-C088489BACDF}"/>
                </a:ext>
              </a:extLst>
            </p:cNvPr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AutoShape 6">
            <a:extLst>
              <a:ext uri="{FF2B5EF4-FFF2-40B4-BE49-F238E27FC236}">
                <a16:creationId xmlns:a16="http://schemas.microsoft.com/office/drawing/2014/main" id="{4DB8CD72-0C6A-6991-42D7-A95086F800A2}"/>
              </a:ext>
            </a:extLst>
          </p:cNvPr>
          <p:cNvSpPr/>
          <p:nvPr/>
        </p:nvSpPr>
        <p:spPr>
          <a:xfrm>
            <a:off x="1028700" y="2616293"/>
            <a:ext cx="1623060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FA82AE44-9CA4-80F6-DDD7-BED23AD601B4}"/>
              </a:ext>
            </a:extLst>
          </p:cNvPr>
          <p:cNvGrpSpPr/>
          <p:nvPr/>
        </p:nvGrpSpPr>
        <p:grpSpPr>
          <a:xfrm>
            <a:off x="1019174" y="820821"/>
            <a:ext cx="16230600" cy="1982724"/>
            <a:chOff x="0" y="0"/>
            <a:chExt cx="21640800" cy="2643632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FB52AEB8-3A35-2D0F-B8B1-A110F2AEC422}"/>
                </a:ext>
              </a:extLst>
            </p:cNvPr>
            <p:cNvSpPr/>
            <p:nvPr/>
          </p:nvSpPr>
          <p:spPr>
            <a:xfrm>
              <a:off x="0" y="0"/>
              <a:ext cx="21640800" cy="2643632"/>
            </a:xfrm>
            <a:custGeom>
              <a:avLst/>
              <a:gdLst/>
              <a:ahLst/>
              <a:cxnLst/>
              <a:rect l="l" t="t" r="r" b="b"/>
              <a:pathLst>
                <a:path w="21640800" h="2643632">
                  <a:moveTo>
                    <a:pt x="0" y="0"/>
                  </a:moveTo>
                  <a:lnTo>
                    <a:pt x="21640800" y="0"/>
                  </a:lnTo>
                  <a:lnTo>
                    <a:pt x="21640800" y="2643632"/>
                  </a:lnTo>
                  <a:lnTo>
                    <a:pt x="0" y="264363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9BF499DA-3DFC-D8A1-5394-B59332F47B2A}"/>
                </a:ext>
              </a:extLst>
            </p:cNvPr>
            <p:cNvSpPr txBox="1"/>
            <p:nvPr/>
          </p:nvSpPr>
          <p:spPr>
            <a:xfrm>
              <a:off x="0" y="152400"/>
              <a:ext cx="21640800" cy="249123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l">
                <a:lnSpc>
                  <a:spcPts val="9180"/>
                </a:lnSpc>
                <a:spcBef>
                  <a:spcPct val="0"/>
                </a:spcBef>
              </a:pPr>
              <a:r>
                <a:rPr lang="en-MY" sz="7200" dirty="0" err="1">
                  <a:latin typeface="League Spartan" panose="020B0604020202020204" charset="0"/>
                </a:rPr>
                <a:t>Statistik</a:t>
              </a:r>
              <a:r>
                <a:rPr lang="en-MY" sz="7200" dirty="0">
                  <a:latin typeface="League Spartan" panose="020B0604020202020204" charset="0"/>
                </a:rPr>
                <a:t> </a:t>
              </a:r>
              <a:r>
                <a:rPr lang="en-MY" sz="7200" dirty="0" err="1">
                  <a:latin typeface="League Spartan" panose="020B0604020202020204" charset="0"/>
                </a:rPr>
                <a:t>Pendaftaran</a:t>
              </a:r>
              <a:r>
                <a:rPr lang="en-MY" sz="7200" dirty="0">
                  <a:latin typeface="League Spartan" panose="020B0604020202020204" charset="0"/>
                </a:rPr>
                <a:t> PADU</a:t>
              </a:r>
              <a:endParaRPr lang="en-US" sz="7200" b="1" u="none" strike="noStrike" spc="-129" dirty="0">
                <a:solidFill>
                  <a:srgbClr val="000000"/>
                </a:solidFill>
                <a:latin typeface="League Spartan" panose="020B0604020202020204" charset="0"/>
                <a:ea typeface="League Spartan"/>
                <a:cs typeface="League Spartan"/>
                <a:sym typeface="League Spartan"/>
              </a:endParaRPr>
            </a:p>
          </p:txBody>
        </p:sp>
      </p:grpSp>
      <p:grpSp>
        <p:nvGrpSpPr>
          <p:cNvPr id="25" name="Group 25">
            <a:extLst>
              <a:ext uri="{FF2B5EF4-FFF2-40B4-BE49-F238E27FC236}">
                <a16:creationId xmlns:a16="http://schemas.microsoft.com/office/drawing/2014/main" id="{279C801F-1BFF-537B-8332-AFFAF7A47A62}"/>
              </a:ext>
            </a:extLst>
          </p:cNvPr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84887241-2C13-6FE6-7212-F7A91248E8A3}"/>
                </a:ext>
              </a:extLst>
            </p:cNvPr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91225CA9-7655-0638-F9BE-7509A423E891}"/>
                </a:ext>
              </a:extLst>
            </p:cNvPr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Freeform 28">
            <a:extLst>
              <a:ext uri="{FF2B5EF4-FFF2-40B4-BE49-F238E27FC236}">
                <a16:creationId xmlns:a16="http://schemas.microsoft.com/office/drawing/2014/main" id="{86FD141D-E6B4-4047-63CF-2CD949B5266C}"/>
              </a:ext>
            </a:extLst>
          </p:cNvPr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 descr="Malaysia Celebrates 66th Hari Merdeka with the Theme Malaysia Madani: Tekad  Perpaduan, Penuhi Harapan (Civil Malaysia: Determined Unity, Filled with  Hope)">
            <a:extLst>
              <a:ext uri="{FF2B5EF4-FFF2-40B4-BE49-F238E27FC236}">
                <a16:creationId xmlns:a16="http://schemas.microsoft.com/office/drawing/2014/main" id="{165E61E5-8E5A-DE0D-FEC1-AA99DE7CB92F}"/>
              </a:ext>
            </a:extLst>
          </p:cNvPr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 descr="A blue and black sign  Description automatically generated">
            <a:extLst>
              <a:ext uri="{FF2B5EF4-FFF2-40B4-BE49-F238E27FC236}">
                <a16:creationId xmlns:a16="http://schemas.microsoft.com/office/drawing/2014/main" id="{57FDB84B-47E8-D394-3C0E-E23E8448A67C}"/>
              </a:ext>
            </a:extLst>
          </p:cNvPr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>
            <a:extLst>
              <a:ext uri="{FF2B5EF4-FFF2-40B4-BE49-F238E27FC236}">
                <a16:creationId xmlns:a16="http://schemas.microsoft.com/office/drawing/2014/main" id="{FD5E1A51-7BA4-FF83-8F29-2DBAB8646959}"/>
              </a:ext>
            </a:extLst>
          </p:cNvPr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9478C99-44CE-A114-FA1B-743E2276800D}"/>
              </a:ext>
            </a:extLst>
          </p:cNvPr>
          <p:cNvSpPr txBox="1"/>
          <p:nvPr/>
        </p:nvSpPr>
        <p:spPr>
          <a:xfrm>
            <a:off x="4572000" y="4963803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en-MY" sz="18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069D859-27B4-8F90-3086-F9813B3FE4A3}"/>
              </a:ext>
            </a:extLst>
          </p:cNvPr>
          <p:cNvSpPr txBox="1"/>
          <p:nvPr/>
        </p:nvSpPr>
        <p:spPr>
          <a:xfrm>
            <a:off x="4572000" y="4963803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en-MY" sz="18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2" name="TextBox 12">
            <a:extLst>
              <a:ext uri="{FF2B5EF4-FFF2-40B4-BE49-F238E27FC236}">
                <a16:creationId xmlns:a16="http://schemas.microsoft.com/office/drawing/2014/main" id="{E69D53F3-3D34-0AC6-9808-DA62623825DD}"/>
              </a:ext>
            </a:extLst>
          </p:cNvPr>
          <p:cNvSpPr txBox="1"/>
          <p:nvPr/>
        </p:nvSpPr>
        <p:spPr>
          <a:xfrm>
            <a:off x="1028699" y="3130225"/>
            <a:ext cx="16230601" cy="5788323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MY" sz="3600" dirty="0" err="1">
                <a:latin typeface="Poppins" panose="00000500000000000000" pitchFamily="2" charset="0"/>
                <a:cs typeface="Poppins" panose="00000500000000000000" pitchFamily="2" charset="0"/>
              </a:rPr>
              <a:t>Selama</a:t>
            </a:r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600" dirty="0" err="1">
                <a:latin typeface="Poppins" panose="00000500000000000000" pitchFamily="2" charset="0"/>
                <a:cs typeface="Poppins" panose="00000500000000000000" pitchFamily="2" charset="0"/>
              </a:rPr>
              <a:t>pendaftaran</a:t>
            </a:r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600" dirty="0" err="1">
                <a:latin typeface="Poppins" panose="00000500000000000000" pitchFamily="2" charset="0"/>
                <a:cs typeface="Poppins" panose="00000500000000000000" pitchFamily="2" charset="0"/>
              </a:rPr>
              <a:t>Fasa</a:t>
            </a:r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</a:rPr>
              <a:t> 1 </a:t>
            </a:r>
            <a:r>
              <a:rPr lang="en-MY" sz="3600" dirty="0" err="1">
                <a:latin typeface="Poppins" panose="00000500000000000000" pitchFamily="2" charset="0"/>
                <a:cs typeface="Poppins" panose="00000500000000000000" pitchFamily="2" charset="0"/>
              </a:rPr>
              <a:t>bermula</a:t>
            </a:r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</a:rPr>
              <a:t> 3 Jan 2024 </a:t>
            </a:r>
            <a:r>
              <a:rPr lang="en-MY" sz="3600" dirty="0" err="1">
                <a:latin typeface="Poppins" panose="00000500000000000000" pitchFamily="2" charset="0"/>
                <a:cs typeface="Poppins" panose="00000500000000000000" pitchFamily="2" charset="0"/>
              </a:rPr>
              <a:t>sehingga</a:t>
            </a:r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</a:rPr>
              <a:t> 31 Mac 2024, </a:t>
            </a:r>
            <a:r>
              <a:rPr lang="en-MY" sz="3600" dirty="0" err="1">
                <a:latin typeface="Poppins" panose="00000500000000000000" pitchFamily="2" charset="0"/>
                <a:cs typeface="Poppins" panose="00000500000000000000" pitchFamily="2" charset="0"/>
              </a:rPr>
              <a:t>lebih</a:t>
            </a:r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600" dirty="0" err="1">
                <a:latin typeface="Poppins" panose="00000500000000000000" pitchFamily="2" charset="0"/>
                <a:cs typeface="Poppins" panose="00000500000000000000" pitchFamily="2" charset="0"/>
              </a:rPr>
              <a:t>daripada</a:t>
            </a:r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</a:rPr>
              <a:t> 10.8 </a:t>
            </a:r>
            <a:r>
              <a:rPr lang="en-MY" sz="3600" dirty="0" err="1">
                <a:latin typeface="Poppins" panose="00000500000000000000" pitchFamily="2" charset="0"/>
                <a:cs typeface="Poppins" panose="00000500000000000000" pitchFamily="2" charset="0"/>
              </a:rPr>
              <a:t>juta</a:t>
            </a:r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600" dirty="0" err="1">
                <a:latin typeface="Poppins" panose="00000500000000000000" pitchFamily="2" charset="0"/>
                <a:cs typeface="Poppins" panose="00000500000000000000" pitchFamily="2" charset="0"/>
              </a:rPr>
              <a:t>individu</a:t>
            </a:r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600" dirty="0" err="1">
                <a:latin typeface="Poppins" panose="00000500000000000000" pitchFamily="2" charset="0"/>
                <a:cs typeface="Poppins" panose="00000500000000000000" pitchFamily="2" charset="0"/>
              </a:rPr>
              <a:t>telah</a:t>
            </a:r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600" dirty="0" err="1">
                <a:latin typeface="Poppins" panose="00000500000000000000" pitchFamily="2" charset="0"/>
                <a:cs typeface="Poppins" panose="00000500000000000000" pitchFamily="2" charset="0"/>
              </a:rPr>
              <a:t>mengemas</a:t>
            </a:r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600" dirty="0" err="1">
                <a:latin typeface="Poppins" panose="00000500000000000000" pitchFamily="2" charset="0"/>
                <a:cs typeface="Poppins" panose="00000500000000000000" pitchFamily="2" charset="0"/>
              </a:rPr>
              <a:t>kini</a:t>
            </a:r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600" dirty="0" err="1">
                <a:latin typeface="Poppins" panose="00000500000000000000" pitchFamily="2" charset="0"/>
                <a:cs typeface="Poppins" panose="00000500000000000000" pitchFamily="2" charset="0"/>
              </a:rPr>
              <a:t>maklumat</a:t>
            </a:r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600" dirty="0" err="1">
                <a:latin typeface="Poppins" panose="00000500000000000000" pitchFamily="2" charset="0"/>
                <a:cs typeface="Poppins" panose="00000500000000000000" pitchFamily="2" charset="0"/>
              </a:rPr>
              <a:t>mereka</a:t>
            </a:r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</a:rPr>
              <a:t> dalam PADU.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MY" sz="3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MY" sz="3600" dirty="0" err="1">
                <a:latin typeface="Poppins" panose="00000500000000000000" pitchFamily="2" charset="0"/>
                <a:cs typeface="Poppins" panose="00000500000000000000" pitchFamily="2" charset="0"/>
              </a:rPr>
              <a:t>Statistik</a:t>
            </a:r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600" dirty="0" err="1">
                <a:latin typeface="Poppins" panose="00000500000000000000" pitchFamily="2" charset="0"/>
                <a:cs typeface="Poppins" panose="00000500000000000000" pitchFamily="2" charset="0"/>
              </a:rPr>
              <a:t>ini</a:t>
            </a:r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600" dirty="0" err="1">
                <a:latin typeface="Poppins" panose="00000500000000000000" pitchFamily="2" charset="0"/>
                <a:cs typeface="Poppins" panose="00000500000000000000" pitchFamily="2" charset="0"/>
              </a:rPr>
              <a:t>mewakili</a:t>
            </a:r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</a:rPr>
              <a:t> 48.3% </a:t>
            </a:r>
            <a:r>
              <a:rPr lang="en-MY" sz="3600" dirty="0" err="1">
                <a:latin typeface="Poppins" panose="00000500000000000000" pitchFamily="2" charset="0"/>
                <a:cs typeface="Poppins" panose="00000500000000000000" pitchFamily="2" charset="0"/>
              </a:rPr>
              <a:t>daripada</a:t>
            </a:r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600" dirty="0" err="1">
                <a:latin typeface="Poppins" panose="00000500000000000000" pitchFamily="2" charset="0"/>
                <a:cs typeface="Poppins" panose="00000500000000000000" pitchFamily="2" charset="0"/>
              </a:rPr>
              <a:t>jumlah</a:t>
            </a:r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600" dirty="0" err="1">
                <a:latin typeface="Poppins" panose="00000500000000000000" pitchFamily="2" charset="0"/>
                <a:cs typeface="Poppins" panose="00000500000000000000" pitchFamily="2" charset="0"/>
              </a:rPr>
              <a:t>keseluruhan</a:t>
            </a:r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</a:rPr>
              <a:t> 21.96 </a:t>
            </a:r>
            <a:r>
              <a:rPr lang="en-MY" sz="3600" dirty="0" err="1">
                <a:latin typeface="Poppins" panose="00000500000000000000" pitchFamily="2" charset="0"/>
                <a:cs typeface="Poppins" panose="00000500000000000000" pitchFamily="2" charset="0"/>
              </a:rPr>
              <a:t>juta</a:t>
            </a:r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600" dirty="0" err="1">
                <a:latin typeface="Poppins" panose="00000500000000000000" pitchFamily="2" charset="0"/>
                <a:cs typeface="Poppins" panose="00000500000000000000" pitchFamily="2" charset="0"/>
              </a:rPr>
              <a:t>warganegara</a:t>
            </a:r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600" dirty="0" err="1">
                <a:latin typeface="Poppins" panose="00000500000000000000" pitchFamily="2" charset="0"/>
                <a:cs typeface="Poppins" panose="00000500000000000000" pitchFamily="2" charset="0"/>
              </a:rPr>
              <a:t>berumur</a:t>
            </a:r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</a:rPr>
              <a:t> 18 tahun ke </a:t>
            </a:r>
            <a:r>
              <a:rPr lang="en-MY" sz="3600" dirty="0" err="1">
                <a:latin typeface="Poppins" panose="00000500000000000000" pitchFamily="2" charset="0"/>
                <a:cs typeface="Poppins" panose="00000500000000000000" pitchFamily="2" charset="0"/>
              </a:rPr>
              <a:t>atas</a:t>
            </a:r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</a:rPr>
              <a:t>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MY" sz="36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629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688C02-1141-3ED8-E094-E5807ADFA1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B158104F-9AC8-C9AE-AA52-B0B361DD6BCB}"/>
              </a:ext>
            </a:extLst>
          </p:cNvPr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3467DDBB-7AEA-955B-C268-4E715B097C8B}"/>
                </a:ext>
              </a:extLst>
            </p:cNvPr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C05FC832-3186-E73E-4DEF-A1EF3C890122}"/>
              </a:ext>
            </a:extLst>
          </p:cNvPr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0CA62278-1FD1-F24E-F848-06D9A5CFC0C6}"/>
                </a:ext>
              </a:extLst>
            </p:cNvPr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AutoShape 6">
            <a:extLst>
              <a:ext uri="{FF2B5EF4-FFF2-40B4-BE49-F238E27FC236}">
                <a16:creationId xmlns:a16="http://schemas.microsoft.com/office/drawing/2014/main" id="{CF3955C1-B596-B772-BE9D-4202C22923D4}"/>
              </a:ext>
            </a:extLst>
          </p:cNvPr>
          <p:cNvSpPr/>
          <p:nvPr/>
        </p:nvSpPr>
        <p:spPr>
          <a:xfrm>
            <a:off x="1028700" y="2616293"/>
            <a:ext cx="1623060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2E57587D-DA04-E807-64A3-276225CEECDA}"/>
              </a:ext>
            </a:extLst>
          </p:cNvPr>
          <p:cNvGrpSpPr/>
          <p:nvPr/>
        </p:nvGrpSpPr>
        <p:grpSpPr>
          <a:xfrm>
            <a:off x="1019174" y="820821"/>
            <a:ext cx="16230600" cy="1982724"/>
            <a:chOff x="0" y="0"/>
            <a:chExt cx="21640800" cy="2643632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C4AADDAF-D6C9-D5E9-E114-74B1ACD5C084}"/>
                </a:ext>
              </a:extLst>
            </p:cNvPr>
            <p:cNvSpPr/>
            <p:nvPr/>
          </p:nvSpPr>
          <p:spPr>
            <a:xfrm>
              <a:off x="0" y="0"/>
              <a:ext cx="21640800" cy="2643632"/>
            </a:xfrm>
            <a:custGeom>
              <a:avLst/>
              <a:gdLst/>
              <a:ahLst/>
              <a:cxnLst/>
              <a:rect l="l" t="t" r="r" b="b"/>
              <a:pathLst>
                <a:path w="21640800" h="2643632">
                  <a:moveTo>
                    <a:pt x="0" y="0"/>
                  </a:moveTo>
                  <a:lnTo>
                    <a:pt x="21640800" y="0"/>
                  </a:lnTo>
                  <a:lnTo>
                    <a:pt x="21640800" y="2643632"/>
                  </a:lnTo>
                  <a:lnTo>
                    <a:pt x="0" y="264363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12B99D09-B8FD-0856-59BB-1D8CA3AEFB48}"/>
                </a:ext>
              </a:extLst>
            </p:cNvPr>
            <p:cNvSpPr txBox="1"/>
            <p:nvPr/>
          </p:nvSpPr>
          <p:spPr>
            <a:xfrm>
              <a:off x="0" y="152400"/>
              <a:ext cx="21640800" cy="249123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l">
                <a:lnSpc>
                  <a:spcPts val="9180"/>
                </a:lnSpc>
                <a:spcBef>
                  <a:spcPct val="0"/>
                </a:spcBef>
              </a:pPr>
              <a:r>
                <a:rPr lang="en-MY" sz="7200" dirty="0" err="1">
                  <a:latin typeface="League Spartan" panose="020B0604020202020204" charset="0"/>
                </a:rPr>
                <a:t>Syarat</a:t>
              </a:r>
              <a:r>
                <a:rPr lang="en-MY" sz="7200" dirty="0">
                  <a:latin typeface="League Spartan" panose="020B0604020202020204" charset="0"/>
                </a:rPr>
                <a:t> </a:t>
              </a:r>
              <a:r>
                <a:rPr lang="en-MY" sz="7200" dirty="0" err="1">
                  <a:latin typeface="League Spartan" panose="020B0604020202020204" charset="0"/>
                </a:rPr>
                <a:t>Layak</a:t>
              </a:r>
              <a:r>
                <a:rPr lang="en-MY" sz="7200" dirty="0">
                  <a:latin typeface="League Spartan" panose="020B0604020202020204" charset="0"/>
                </a:rPr>
                <a:t> </a:t>
              </a:r>
              <a:r>
                <a:rPr lang="en-MY" sz="7200" dirty="0" err="1">
                  <a:latin typeface="League Spartan" panose="020B0604020202020204" charset="0"/>
                </a:rPr>
                <a:t>Permohonan</a:t>
              </a:r>
              <a:endParaRPr lang="en-US" sz="7200" b="1" u="none" strike="noStrike" spc="-129" dirty="0">
                <a:solidFill>
                  <a:srgbClr val="000000"/>
                </a:solidFill>
                <a:latin typeface="League Spartan" panose="020B0604020202020204" charset="0"/>
                <a:ea typeface="League Spartan"/>
                <a:cs typeface="League Spartan"/>
                <a:sym typeface="League Spartan"/>
              </a:endParaRPr>
            </a:p>
          </p:txBody>
        </p:sp>
      </p:grpSp>
      <p:grpSp>
        <p:nvGrpSpPr>
          <p:cNvPr id="25" name="Group 25">
            <a:extLst>
              <a:ext uri="{FF2B5EF4-FFF2-40B4-BE49-F238E27FC236}">
                <a16:creationId xmlns:a16="http://schemas.microsoft.com/office/drawing/2014/main" id="{CA48FA9E-EE7C-A625-6A95-099C4B9C6571}"/>
              </a:ext>
            </a:extLst>
          </p:cNvPr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9F97A33E-2B14-4CAB-2B24-D9D591619054}"/>
                </a:ext>
              </a:extLst>
            </p:cNvPr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92D198EA-E056-E9C9-97C7-C8FD1A7B770E}"/>
                </a:ext>
              </a:extLst>
            </p:cNvPr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Freeform 28">
            <a:extLst>
              <a:ext uri="{FF2B5EF4-FFF2-40B4-BE49-F238E27FC236}">
                <a16:creationId xmlns:a16="http://schemas.microsoft.com/office/drawing/2014/main" id="{A61B8E2C-4B12-0EE4-A314-7D4C5B167802}"/>
              </a:ext>
            </a:extLst>
          </p:cNvPr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 descr="Malaysia Celebrates 66th Hari Merdeka with the Theme Malaysia Madani: Tekad  Perpaduan, Penuhi Harapan (Civil Malaysia: Determined Unity, Filled with  Hope)">
            <a:extLst>
              <a:ext uri="{FF2B5EF4-FFF2-40B4-BE49-F238E27FC236}">
                <a16:creationId xmlns:a16="http://schemas.microsoft.com/office/drawing/2014/main" id="{13B0CB4F-06BC-060D-CECB-2008A337390F}"/>
              </a:ext>
            </a:extLst>
          </p:cNvPr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 descr="A blue and black sign  Description automatically generated">
            <a:extLst>
              <a:ext uri="{FF2B5EF4-FFF2-40B4-BE49-F238E27FC236}">
                <a16:creationId xmlns:a16="http://schemas.microsoft.com/office/drawing/2014/main" id="{40C03F32-349F-544A-7217-90E6DE59104B}"/>
              </a:ext>
            </a:extLst>
          </p:cNvPr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>
            <a:extLst>
              <a:ext uri="{FF2B5EF4-FFF2-40B4-BE49-F238E27FC236}">
                <a16:creationId xmlns:a16="http://schemas.microsoft.com/office/drawing/2014/main" id="{C0C2BF05-324D-E5B2-53A7-B651B7CA3AB7}"/>
              </a:ext>
            </a:extLst>
          </p:cNvPr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9453C00-D5FE-311A-9487-EB99E2BFAEAE}"/>
              </a:ext>
            </a:extLst>
          </p:cNvPr>
          <p:cNvGrpSpPr/>
          <p:nvPr/>
        </p:nvGrpSpPr>
        <p:grpSpPr>
          <a:xfrm>
            <a:off x="1033463" y="3771899"/>
            <a:ext cx="16221075" cy="3721495"/>
            <a:chOff x="1028700" y="3771899"/>
            <a:chExt cx="16221075" cy="372149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B4413CC-78B5-8483-F565-C655A7713614}"/>
                </a:ext>
              </a:extLst>
            </p:cNvPr>
            <p:cNvGrpSpPr/>
            <p:nvPr/>
          </p:nvGrpSpPr>
          <p:grpSpPr>
            <a:xfrm>
              <a:off x="6700403" y="3771899"/>
              <a:ext cx="10549372" cy="3721495"/>
              <a:chOff x="532675" y="2390053"/>
              <a:chExt cx="6541473" cy="2307633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0E036008-21E9-A07F-6F46-A77818087530}"/>
                  </a:ext>
                </a:extLst>
              </p:cNvPr>
              <p:cNvGrpSpPr/>
              <p:nvPr/>
            </p:nvGrpSpPr>
            <p:grpSpPr>
              <a:xfrm>
                <a:off x="532675" y="3930162"/>
                <a:ext cx="6541473" cy="767524"/>
                <a:chOff x="567258" y="3930162"/>
                <a:chExt cx="6541473" cy="767524"/>
              </a:xfrm>
            </p:grpSpPr>
            <p:sp>
              <p:nvSpPr>
                <p:cNvPr id="14" name="Rectangle: Rounded Corners 13">
                  <a:extLst>
                    <a:ext uri="{FF2B5EF4-FFF2-40B4-BE49-F238E27FC236}">
                      <a16:creationId xmlns:a16="http://schemas.microsoft.com/office/drawing/2014/main" id="{AEE629C3-AE00-B7C6-AA0A-DC91205217AD}"/>
                    </a:ext>
                  </a:extLst>
                </p:cNvPr>
                <p:cNvSpPr/>
                <p:nvPr/>
              </p:nvSpPr>
              <p:spPr>
                <a:xfrm>
                  <a:off x="567258" y="3930163"/>
                  <a:ext cx="3024553" cy="767523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MY" sz="2800" dirty="0" err="1">
                      <a:latin typeface="Poppins" panose="00000500000000000000" pitchFamily="2" charset="0"/>
                      <a:cs typeface="Poppins" panose="00000500000000000000" pitchFamily="2" charset="0"/>
                    </a:rPr>
                    <a:t>Pemastautin</a:t>
                  </a:r>
                  <a:r>
                    <a:rPr lang="en-MY" sz="2800" dirty="0">
                      <a:latin typeface="Poppins" panose="00000500000000000000" pitchFamily="2" charset="0"/>
                      <a:cs typeface="Poppins" panose="00000500000000000000" pitchFamily="2" charset="0"/>
                    </a:rPr>
                    <a:t> </a:t>
                  </a:r>
                  <a:r>
                    <a:rPr lang="en-MY" sz="2800" dirty="0" err="1">
                      <a:latin typeface="Poppins" panose="00000500000000000000" pitchFamily="2" charset="0"/>
                      <a:cs typeface="Poppins" panose="00000500000000000000" pitchFamily="2" charset="0"/>
                    </a:rPr>
                    <a:t>tetap</a:t>
                  </a:r>
                  <a:r>
                    <a:rPr lang="en-MY" sz="2800" dirty="0">
                      <a:latin typeface="Poppins" panose="00000500000000000000" pitchFamily="2" charset="0"/>
                      <a:cs typeface="Poppins" panose="00000500000000000000" pitchFamily="2" charset="0"/>
                    </a:rPr>
                    <a:t> Malaysia</a:t>
                  </a:r>
                </a:p>
              </p:txBody>
            </p:sp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ACBA7BA9-FFF1-97E3-888E-12FEEC5A98DD}"/>
                    </a:ext>
                  </a:extLst>
                </p:cNvPr>
                <p:cNvSpPr/>
                <p:nvPr/>
              </p:nvSpPr>
              <p:spPr>
                <a:xfrm>
                  <a:off x="4084178" y="3930162"/>
                  <a:ext cx="3024553" cy="767523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MY" sz="2800" dirty="0" err="1">
                      <a:latin typeface="Poppins" panose="00000500000000000000" pitchFamily="2" charset="0"/>
                      <a:cs typeface="Poppins" panose="00000500000000000000" pitchFamily="2" charset="0"/>
                    </a:rPr>
                    <a:t>Berumur</a:t>
                  </a:r>
                  <a:r>
                    <a:rPr lang="en-MY" sz="2800" dirty="0">
                      <a:latin typeface="Poppins" panose="00000500000000000000" pitchFamily="2" charset="0"/>
                      <a:cs typeface="Poppins" panose="00000500000000000000" pitchFamily="2" charset="0"/>
                    </a:rPr>
                    <a:t> 18 tahun ke </a:t>
                  </a:r>
                  <a:r>
                    <a:rPr lang="en-MY" sz="2800" dirty="0" err="1">
                      <a:latin typeface="Poppins" panose="00000500000000000000" pitchFamily="2" charset="0"/>
                      <a:cs typeface="Poppins" panose="00000500000000000000" pitchFamily="2" charset="0"/>
                    </a:rPr>
                    <a:t>atas</a:t>
                  </a:r>
                  <a:endParaRPr lang="en-MY" sz="2800" dirty="0">
                    <a:latin typeface="Poppins" panose="00000500000000000000" pitchFamily="2" charset="0"/>
                    <a:cs typeface="Poppins" panose="00000500000000000000" pitchFamily="2" charset="0"/>
                  </a:endParaRPr>
                </a:p>
              </p:txBody>
            </p:sp>
          </p:grpSp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E254A8EC-FA7F-169B-86B6-47DB0BD3C4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780569" y="2390053"/>
                <a:ext cx="1562605" cy="1562607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EDE60595-D067-6201-EEAE-11BA874E27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266601" y="2459255"/>
                <a:ext cx="1562606" cy="1562607"/>
              </a:xfrm>
              <a:prstGeom prst="rect">
                <a:avLst/>
              </a:prstGeom>
            </p:spPr>
          </p:pic>
        </p:grp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2152E412-CB2F-AE5F-CFE2-BF6698994E20}"/>
                </a:ext>
              </a:extLst>
            </p:cNvPr>
            <p:cNvSpPr/>
            <p:nvPr/>
          </p:nvSpPr>
          <p:spPr>
            <a:xfrm>
              <a:off x="1028700" y="6255617"/>
              <a:ext cx="4877668" cy="123777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MY" sz="2800" dirty="0" err="1">
                  <a:latin typeface="Poppins" panose="00000500000000000000" pitchFamily="2" charset="0"/>
                  <a:cs typeface="Poppins" panose="00000500000000000000" pitchFamily="2" charset="0"/>
                </a:rPr>
                <a:t>Warganegara</a:t>
              </a:r>
              <a:r>
                <a:rPr lang="en-MY" sz="2800" dirty="0">
                  <a:latin typeface="Poppins" panose="00000500000000000000" pitchFamily="2" charset="0"/>
                  <a:cs typeface="Poppins" panose="00000500000000000000" pitchFamily="2" charset="0"/>
                </a:rPr>
                <a:t> Malaysia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A9C6F15-9F1B-9373-B5CE-EF6753169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207534" y="3883500"/>
              <a:ext cx="2520000" cy="252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293695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1982</TotalTime>
  <Words>712</Words>
  <Application>Microsoft Macintosh PowerPoint</Application>
  <PresentationFormat>Custom</PresentationFormat>
  <Paragraphs>83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League Spartan</vt:lpstr>
      <vt:lpstr>Poppins</vt:lpstr>
      <vt:lpstr>Calibri</vt:lpstr>
      <vt:lpstr>Poppins Light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 MADANI V2.1.pptx</dc:title>
  <cp:lastModifiedBy>Syamil MSD</cp:lastModifiedBy>
  <cp:revision>23</cp:revision>
  <dcterms:created xsi:type="dcterms:W3CDTF">2006-08-16T00:00:00Z</dcterms:created>
  <dcterms:modified xsi:type="dcterms:W3CDTF">2025-04-23T02:12:19Z</dcterms:modified>
  <dc:identifier>DAGe2nMcNhU</dc:identifier>
</cp:coreProperties>
</file>