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0" r:id="rId6"/>
    <p:sldId id="261" r:id="rId7"/>
    <p:sldId id="262" r:id="rId8"/>
    <p:sldId id="303" r:id="rId9"/>
    <p:sldId id="304" r:id="rId10"/>
    <p:sldId id="314" r:id="rId11"/>
    <p:sldId id="305" r:id="rId12"/>
    <p:sldId id="306" r:id="rId13"/>
    <p:sldId id="307" r:id="rId14"/>
    <p:sldId id="309" r:id="rId15"/>
    <p:sldId id="308" r:id="rId16"/>
    <p:sldId id="311" r:id="rId17"/>
    <p:sldId id="312" r:id="rId18"/>
    <p:sldId id="313" r:id="rId19"/>
    <p:sldId id="302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63" r:id="rId33"/>
    <p:sldId id="301" r:id="rId34"/>
    <p:sldId id="272" r:id="rId35"/>
    <p:sldId id="300" r:id="rId36"/>
    <p:sldId id="273" r:id="rId37"/>
  </p:sldIdLst>
  <p:sldSz cx="18288000" cy="10287000"/>
  <p:notesSz cx="6858000" cy="9144000"/>
  <p:embeddedFontLst>
    <p:embeddedFont>
      <p:font typeface="League Spartan" pitchFamily="2" charset="77"/>
      <p:regular r:id="rId38"/>
      <p:bold r:id="rId39"/>
    </p:embeddedFont>
    <p:embeddedFont>
      <p:font typeface="Poppins" pitchFamily="2" charset="77"/>
      <p:regular r:id="rId40"/>
      <p:bold r:id="rId41"/>
      <p:italic r:id="rId42"/>
      <p:boldItalic r:id="rId43"/>
    </p:embeddedFont>
    <p:embeddedFont>
      <p:font typeface="Poppins Light" panose="020B0604020202020204" pitchFamily="34" charset="0"/>
      <p:regular r:id="rId44"/>
      <p: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60" autoAdjust="0"/>
    <p:restoredTop sz="94558" autoAdjust="0"/>
  </p:normalViewPr>
  <p:slideViewPr>
    <p:cSldViewPr>
      <p:cViewPr>
        <p:scale>
          <a:sx n="63" d="100"/>
          <a:sy n="63" d="100"/>
        </p:scale>
        <p:origin x="176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budimadani.gov.my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budimadani@treasury.gov.my/" TargetMode="External"/><Relationship Id="rId7" Type="http://schemas.openxmlformats.org/officeDocument/2006/relationships/image" Target="../media/image2.png"/><Relationship Id="rId2" Type="http://schemas.openxmlformats.org/officeDocument/2006/relationships/hyperlink" Target="mailto:mysubsididiesel@kpdn.gov.m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0" Type="http://schemas.openxmlformats.org/officeDocument/2006/relationships/image" Target="../media/image6.png"/><Relationship Id="rId4" Type="http://schemas.openxmlformats.org/officeDocument/2006/relationships/hyperlink" Target="mailto:budiagrikomoditi@kpk.gov.my/" TargetMode="External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budimadani.gov.m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udimadani.gov.my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budimadani.gov.my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" y="9501474"/>
            <a:ext cx="18283238" cy="96012"/>
            <a:chOff x="0" y="0"/>
            <a:chExt cx="24377650" cy="1280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7650" cy="128016"/>
            </a:xfrm>
            <a:custGeom>
              <a:avLst/>
              <a:gdLst/>
              <a:ahLst/>
              <a:cxnLst/>
              <a:rect l="l" t="t" r="r" b="b"/>
              <a:pathLst>
                <a:path w="24377650" h="128016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028700" y="651986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-19050"/>
            <a:ext cx="5348094" cy="2989901"/>
          </a:xfrm>
          <a:custGeom>
            <a:avLst/>
            <a:gdLst/>
            <a:ahLst/>
            <a:cxnLst/>
            <a:rect l="l" t="t" r="r" b="b"/>
            <a:pathLst>
              <a:path w="5348094" h="2989901">
                <a:moveTo>
                  <a:pt x="0" y="0"/>
                </a:moveTo>
                <a:lnTo>
                  <a:pt x="5348094" y="0"/>
                </a:lnTo>
                <a:lnTo>
                  <a:pt x="5348094" y="2989901"/>
                </a:lnTo>
                <a:lnTo>
                  <a:pt x="0" y="298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26341" y="1353961"/>
            <a:ext cx="16230600" cy="5952685"/>
            <a:chOff x="0" y="0"/>
            <a:chExt cx="21640800" cy="79369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40800" cy="6887869"/>
            </a:xfrm>
            <a:custGeom>
              <a:avLst/>
              <a:gdLst/>
              <a:ahLst/>
              <a:cxnLst/>
              <a:rect l="l" t="t" r="r" b="b"/>
              <a:pathLst>
                <a:path w="21640800" h="6887869">
                  <a:moveTo>
                    <a:pt x="0" y="0"/>
                  </a:moveTo>
                  <a:lnTo>
                    <a:pt x="21640800" y="0"/>
                  </a:lnTo>
                  <a:lnTo>
                    <a:pt x="21640800" y="6887869"/>
                  </a:lnTo>
                  <a:lnTo>
                    <a:pt x="0" y="68878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87119"/>
              <a:ext cx="21640800" cy="704979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/>
              <a:r>
                <a:rPr lang="en-US" sz="9000" spc="48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PROGRAM BANTUAN </a:t>
              </a:r>
            </a:p>
            <a:p>
              <a:pPr algn="l"/>
              <a:r>
                <a:rPr lang="en-US" sz="9000" spc="48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SUBSIDI KERAJAAN (BUDI)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7037896"/>
            <a:ext cx="16230600" cy="1194892"/>
            <a:chOff x="0" y="0"/>
            <a:chExt cx="21640800" cy="15931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40800" cy="1593190"/>
            </a:xfrm>
            <a:custGeom>
              <a:avLst/>
              <a:gdLst/>
              <a:ahLst/>
              <a:cxnLst/>
              <a:rect l="l" t="t" r="r" b="b"/>
              <a:pathLst>
                <a:path w="21640800" h="1593190">
                  <a:moveTo>
                    <a:pt x="0" y="0"/>
                  </a:moveTo>
                  <a:lnTo>
                    <a:pt x="21640800" y="0"/>
                  </a:lnTo>
                  <a:lnTo>
                    <a:pt x="21640800" y="1593190"/>
                  </a:lnTo>
                  <a:lnTo>
                    <a:pt x="0" y="1593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21640800" cy="15836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184"/>
                </a:lnSpc>
              </a:pPr>
              <a:r>
                <a:rPr lang="en-US" sz="4800" spc="270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NADI X INISIATIF KERAJAAN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9" name="Freeform 19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3854334" y="6258830"/>
            <a:ext cx="4451541" cy="3260106"/>
          </a:xfrm>
          <a:custGeom>
            <a:avLst/>
            <a:gdLst/>
            <a:ahLst/>
            <a:cxnLst/>
            <a:rect l="l" t="t" r="r" b="b"/>
            <a:pathLst>
              <a:path w="4451541" h="3260106">
                <a:moveTo>
                  <a:pt x="0" y="0"/>
                </a:moveTo>
                <a:lnTo>
                  <a:pt x="4451542" y="0"/>
                </a:lnTo>
                <a:lnTo>
                  <a:pt x="4451542" y="3260106"/>
                </a:lnTo>
                <a:lnTo>
                  <a:pt x="0" y="3260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0810" t="-241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42BAC-1B63-3979-E9D2-0D602B0B3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414D4D8B-723B-C425-B6B5-FE48E9004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2459" y="2898689"/>
            <a:ext cx="12223082" cy="635961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16D5D296-ECFB-4E0C-B14D-466F02D97220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3D27E21-0BE3-40DD-FBA3-F004F2A07295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0A78647-8D76-2B8D-DE5C-4B949479A942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4F407AF-9389-E5C1-7E8C-9E83A3B974C9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F11BF146-D232-1859-F28A-4CD026C7A022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120F602-33AD-7F67-A257-800D132AC81A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6331C37-C9CF-7D58-AD9C-A8A0B4B05064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B0FE9371-3B3E-7A26-47CA-D940AEA6C0AF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014FECC1-812E-429F-B891-34613A0A6559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6B07D30F-2A46-A354-F5AF-112F72ABD1C1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E09BB387-2E7D-B643-76F8-DB00D642647B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07AE75CA-1030-8210-72C3-AF8ABC3834FC}"/>
              </a:ext>
            </a:extLst>
          </p:cNvPr>
          <p:cNvSpPr/>
          <p:nvPr/>
        </p:nvSpPr>
        <p:spPr>
          <a:xfrm>
            <a:off x="3962400" y="3028779"/>
            <a:ext cx="4149317" cy="4174593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471B969F-E954-9BEF-190E-DB007746643E}"/>
              </a:ext>
            </a:extLst>
          </p:cNvPr>
          <p:cNvGrpSpPr/>
          <p:nvPr/>
        </p:nvGrpSpPr>
        <p:grpSpPr>
          <a:xfrm>
            <a:off x="6400800" y="5753100"/>
            <a:ext cx="5486400" cy="3636052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5C1AFAF9-D828-38BC-0BEB-22BB4689671C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C59C2CE7-7334-5AF0-0CEB-5DF98027D428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0AB3DCF3-F37E-8D19-038C-465253CEF807}"/>
              </a:ext>
            </a:extLst>
          </p:cNvPr>
          <p:cNvSpPr txBox="1"/>
          <p:nvPr/>
        </p:nvSpPr>
        <p:spPr>
          <a:xfrm>
            <a:off x="1028699" y="723900"/>
            <a:ext cx="14510385" cy="634559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en-MY" sz="3600" b="1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Syarikat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E6878730-F7B4-9ACF-B6F4-A9B0AAA25F65}"/>
              </a:ext>
            </a:extLst>
          </p:cNvPr>
          <p:cNvSpPr txBox="1"/>
          <p:nvPr/>
        </p:nvSpPr>
        <p:spPr>
          <a:xfrm>
            <a:off x="1014844" y="1485900"/>
            <a:ext cx="14524239" cy="107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 startAt="4"/>
            </a:pP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Isi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maklumat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Syarikat yang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diperlukan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.</a:t>
            </a:r>
          </a:p>
          <a:p>
            <a:pPr marL="514350" indent="-514350">
              <a:buAutoNum type="arabicParenR" startAt="4"/>
            </a:pP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Klik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butang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“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Hantar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”.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8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71107-A097-7D8F-B470-25794250E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13B4960F-FD26-1D09-D276-C1FFC1E64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536" y="2821501"/>
            <a:ext cx="12370928" cy="643679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EA584DA4-B323-4DA3-5719-C9DF8D73E7ED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2ADD78C-30F0-D996-1658-9FC858C0C478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B55AE29-D722-D379-6875-D969BC496ED7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92F54B8-70B9-9680-EA76-1607DD2CD9CA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CD315F57-1AF4-E768-5439-B75B48A26F83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CC44C82-6A85-CA7B-7BBB-50E9C0C640AD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A45DA35-CD6A-053F-1746-899F83882DD8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A004489B-B430-90A5-3A93-AE96F845EA9A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CD9913B1-07CE-E9C2-D09B-3972617F9990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F5BD87B2-ED95-ACCE-1BFA-CF6D611CEB73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8ADCE08E-EA36-7052-4160-40F5B88A9736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2EAE5D7D-1B34-2D63-9E0D-3A6686066239}"/>
              </a:ext>
            </a:extLst>
          </p:cNvPr>
          <p:cNvSpPr/>
          <p:nvPr/>
        </p:nvSpPr>
        <p:spPr>
          <a:xfrm>
            <a:off x="6096000" y="2235405"/>
            <a:ext cx="4419600" cy="2222295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74E4EAF8-405E-8FDB-3B73-87371C7E17D6}"/>
              </a:ext>
            </a:extLst>
          </p:cNvPr>
          <p:cNvGrpSpPr/>
          <p:nvPr/>
        </p:nvGrpSpPr>
        <p:grpSpPr>
          <a:xfrm>
            <a:off x="10515600" y="4457700"/>
            <a:ext cx="3276600" cy="1905000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A3F16DFF-56EA-1F64-FB0E-C0D9ED5D4FCC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7BACE1F8-C628-E324-E8F8-32A64C19ECC3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C9B202B5-76CE-105D-B2CF-979936F16B70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 startAt="6"/>
            </a:pP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Log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masuk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dengan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mengisi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nombor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kad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pengenalan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/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nombor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pendaftaran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syarikat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dan kata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laluan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yang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telah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didaftarkan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.</a:t>
            </a:r>
          </a:p>
          <a:p>
            <a:pPr marL="514350" indent="-514350">
              <a:buAutoNum type="arabicParenR" startAt="6"/>
            </a:pP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Klik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butang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“Log Masuk”.</a:t>
            </a:r>
          </a:p>
          <a:p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ts val="3599"/>
              </a:lnSpc>
            </a:pPr>
            <a:endParaRPr lang="en-US" sz="2800" spc="28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61787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93D2A-95A3-EC11-1BF5-367A15585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CD110CAD-A3AA-600D-BC5D-FC8ACA83F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/>
          <a:stretch/>
        </p:blipFill>
        <p:spPr>
          <a:xfrm>
            <a:off x="2958084" y="2844105"/>
            <a:ext cx="12371832" cy="641419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78D5E48E-B1AC-DBBD-B316-C64687A62459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9FF075C-81B5-BB99-A50B-5C4D4188CB74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428BD29-27AB-BFD4-3BD5-EAB0CDAF9E6A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9A7D681-49BB-9891-F5F9-2B7C2F4A476F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16453046-7DD6-A610-B00E-C9A7660FC058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2FFAEDB-0C05-2FE5-7978-0A5BDC250520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CFFB83D-9822-62E2-2826-B17B1BEEFF2E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75AB795A-36A8-CDCE-7CFA-603893BFB4B2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2EEDE47E-ACE2-C90D-9CB0-EA3432890B18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4A34BD49-E434-297D-CA53-08B81BF42133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A1511B73-9F19-63DD-8E58-777868EE2378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17F8AD01-2580-11FB-25D6-157C4CB27E60}"/>
              </a:ext>
            </a:extLst>
          </p:cNvPr>
          <p:cNvSpPr/>
          <p:nvPr/>
        </p:nvSpPr>
        <p:spPr>
          <a:xfrm>
            <a:off x="3276600" y="2161491"/>
            <a:ext cx="1752600" cy="1534209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A669322D-2315-2C0E-C3F3-D42BD74FC2A1}"/>
              </a:ext>
            </a:extLst>
          </p:cNvPr>
          <p:cNvGrpSpPr/>
          <p:nvPr/>
        </p:nvGrpSpPr>
        <p:grpSpPr>
          <a:xfrm>
            <a:off x="5029200" y="3695700"/>
            <a:ext cx="10300716" cy="5605406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C95EDD5D-5CE5-7285-1C8D-A916D17B5F1F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10D8D869-29D5-726B-B479-020638C7B128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A8137930-24D0-CABC-7238-7812A70B26BC}"/>
              </a:ext>
            </a:extLst>
          </p:cNvPr>
          <p:cNvSpPr txBox="1"/>
          <p:nvPr/>
        </p:nvSpPr>
        <p:spPr>
          <a:xfrm>
            <a:off x="1028699" y="1485900"/>
            <a:ext cx="14510385" cy="65455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 startAt="8"/>
            </a:pP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Sila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kemaskini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maklumat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profil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untuk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rekod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simpanan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.	</a:t>
            </a:r>
            <a:endParaRPr lang="en-US" sz="2800" spc="28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358480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EFFF0-40BC-C6F3-E9F6-1A56E4C75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830EF20B-8A38-B717-6832-A5393088F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847383"/>
            <a:ext cx="12371832" cy="641091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0BCBA5F2-88C4-709C-444B-D81EA1C292FB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17CCF2D-4084-878B-4735-5F7846FF3428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E5D9D82F-208C-1DAB-8E28-EC00EB350845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515B277-DEE7-034D-DCDB-313F86E82BBC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18287B4C-4A8A-4C72-E358-918FF74B20A8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42B6149-F21D-F8BB-65CB-6BD45EC20AA7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55711D6-A5EB-2BB4-B117-42817A2EF96F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20D1771E-F837-4DDD-D107-CDCBD3B16C55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68FCEDE5-F4EA-9D09-5DBE-8593961681EC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13FE18FA-A254-AB17-E7B1-017D2A213BB1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BB9621EC-74B9-1E38-8DAB-093A3E4233A1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318B665A-FD79-47BF-F008-36C467314789}"/>
              </a:ext>
            </a:extLst>
          </p:cNvPr>
          <p:cNvSpPr/>
          <p:nvPr/>
        </p:nvSpPr>
        <p:spPr>
          <a:xfrm>
            <a:off x="5486400" y="1485900"/>
            <a:ext cx="8153400" cy="6781884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8162D22C-740F-5602-FE98-0EFBACE9C810}"/>
              </a:ext>
            </a:extLst>
          </p:cNvPr>
          <p:cNvGrpSpPr/>
          <p:nvPr/>
        </p:nvGrpSpPr>
        <p:grpSpPr>
          <a:xfrm>
            <a:off x="13639800" y="8267784"/>
            <a:ext cx="914400" cy="533316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04AD406F-2EF2-4F08-5A3F-21BE8E33A47A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27B4CA47-AD39-3FDF-CA0E-B55535FE25D1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E008CAD3-7151-C93C-F5F8-8C19665324E5}"/>
              </a:ext>
            </a:extLst>
          </p:cNvPr>
          <p:cNvSpPr txBox="1"/>
          <p:nvPr/>
        </p:nvSpPr>
        <p:spPr>
          <a:xfrm>
            <a:off x="1028700" y="1014413"/>
            <a:ext cx="14301216" cy="62312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 startAt="9"/>
            </a:pP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Klik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butang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“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Simpan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”.	</a:t>
            </a:r>
            <a:endParaRPr lang="en-US" sz="2800" spc="28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22471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46EC7-C919-CAC5-A9A6-151BA15F9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F8EC6D47-E654-998D-1069-30AB86BB8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904674"/>
            <a:ext cx="12371832" cy="635362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476DB429-1670-2091-EF18-B31CA2F0E54C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F2C8E32-A932-E4C6-06C5-144578B277DE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9BE643A-FFA8-7230-D1F8-CA80F4EE7CE4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968B0C8-344B-89F2-4E3F-CC944B70FE7A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90712C86-0179-9D99-F525-3E6190BD1011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5905AD7-68D2-4A4D-E750-83F02BFC1BA3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23E79D0-3CC0-FE87-82E8-A4482F3356AB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7BF6D33E-6142-1297-E533-B054CFEFCC0F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6518E026-B063-54E7-2948-7B818AD9BDD2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AB925936-9314-1547-5E8B-E1F9B4AF3B4E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9A312974-93F2-5359-2047-E70AA0F6A7C1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3C933940-8CC3-F336-C7CF-8F0787E1F2BA}"/>
              </a:ext>
            </a:extLst>
          </p:cNvPr>
          <p:cNvSpPr/>
          <p:nvPr/>
        </p:nvSpPr>
        <p:spPr>
          <a:xfrm flipH="1">
            <a:off x="4949770" y="2019163"/>
            <a:ext cx="7089829" cy="2629909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8B7FE680-A98C-2685-F1C8-D5B8A8DA3895}"/>
              </a:ext>
            </a:extLst>
          </p:cNvPr>
          <p:cNvGrpSpPr/>
          <p:nvPr/>
        </p:nvGrpSpPr>
        <p:grpSpPr>
          <a:xfrm>
            <a:off x="3079989" y="4657566"/>
            <a:ext cx="1869782" cy="714534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F1DB2B77-BFAD-8EC7-D0F8-D18C4A579F3D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D2DC7C84-FF4D-37D5-BDE5-7BD19DCE829E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52C4CF31-90CD-91BA-E842-A71BE3CC8E20}"/>
              </a:ext>
            </a:extLst>
          </p:cNvPr>
          <p:cNvSpPr txBox="1"/>
          <p:nvPr/>
        </p:nvSpPr>
        <p:spPr>
          <a:xfrm>
            <a:off x="1028699" y="1485900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 startAt="10"/>
            </a:pP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Di panel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sebelah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kiri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,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pilih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Fleet Card dan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klik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“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Permohonan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Kuota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Asas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”.</a:t>
            </a:r>
          </a:p>
          <a:p>
            <a:pPr marL="514350" indent="-514350">
              <a:buAutoNum type="arabicParenR" startAt="10"/>
            </a:pP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Klik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butang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“Tambah”.	</a:t>
            </a: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95AABEBD-1D95-F63A-B760-46519FDCD1AF}"/>
              </a:ext>
            </a:extLst>
          </p:cNvPr>
          <p:cNvGrpSpPr/>
          <p:nvPr/>
        </p:nvGrpSpPr>
        <p:grpSpPr>
          <a:xfrm>
            <a:off x="14478001" y="3619500"/>
            <a:ext cx="838200" cy="411669"/>
            <a:chOff x="0" y="0"/>
            <a:chExt cx="647785" cy="167761"/>
          </a:xfrm>
        </p:grpSpPr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86F8CBE8-6902-44BA-24E1-8DCC4C533304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FBBE6389-CE92-FD9A-953D-51A6DA236A50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9" name="AutoShape 7">
            <a:extLst>
              <a:ext uri="{FF2B5EF4-FFF2-40B4-BE49-F238E27FC236}">
                <a16:creationId xmlns:a16="http://schemas.microsoft.com/office/drawing/2014/main" id="{9CA4DD9C-C3A5-9022-9731-7D7E65F603AF}"/>
              </a:ext>
            </a:extLst>
          </p:cNvPr>
          <p:cNvSpPr/>
          <p:nvPr/>
        </p:nvSpPr>
        <p:spPr>
          <a:xfrm>
            <a:off x="5638800" y="2324100"/>
            <a:ext cx="8825486" cy="1524000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3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BF0F9-B4A7-706F-C917-F0C417D7B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240C8651-C909-42EB-4FA5-69F23EFD6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833835"/>
            <a:ext cx="12371832" cy="642446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81C95523-20E0-FE0C-B4F7-AEAF669A7E80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15D64F7-2605-84C6-5DCC-25B0188DBAE4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935D558-4B35-E4EE-0E47-1410DF3A9CAC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85ADB3D-618B-7EFA-E473-677323FF9C43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F24B04B6-E29F-F253-FD53-B69092648622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70207DE-ADC8-3E71-BF1E-88567EDB7927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9E0BC1-C7E9-CAA4-C831-AF40939D49A8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FD03A8AD-3FAB-1C21-88AB-916CFC6C1A47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88BF68F3-E2BB-D0DF-0535-B52A9ACE39B1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5EBE1A7D-FC96-6014-29D9-56C089AA69A4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280EAC4B-AE72-997F-1B37-45BD38FFF7D0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51A32B54-EECF-33AF-1BFA-AD8FB794D176}"/>
              </a:ext>
            </a:extLst>
          </p:cNvPr>
          <p:cNvSpPr/>
          <p:nvPr/>
        </p:nvSpPr>
        <p:spPr>
          <a:xfrm>
            <a:off x="5486400" y="2019300"/>
            <a:ext cx="7543800" cy="6238217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8CD687A6-2604-9ED9-5262-BCA0E289EEC2}"/>
              </a:ext>
            </a:extLst>
          </p:cNvPr>
          <p:cNvGrpSpPr/>
          <p:nvPr/>
        </p:nvGrpSpPr>
        <p:grpSpPr>
          <a:xfrm>
            <a:off x="13030200" y="8266012"/>
            <a:ext cx="1600200" cy="504922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50C56E58-A31F-A54E-2EFF-C16D9612B6A0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14625B77-A8C0-B2A4-2C51-550259DF3348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5E39047E-FB37-184E-3648-F6D0C1543436}"/>
              </a:ext>
            </a:extLst>
          </p:cNvPr>
          <p:cNvSpPr txBox="1"/>
          <p:nvPr/>
        </p:nvSpPr>
        <p:spPr>
          <a:xfrm>
            <a:off x="1028699" y="1485900"/>
            <a:ext cx="14510385" cy="69667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 startAt="12"/>
            </a:pP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Klik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butang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“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Simpan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&amp;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Seterusnya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”.</a:t>
            </a:r>
          </a:p>
          <a:p>
            <a:endParaRPr lang="en-MY" sz="2800" spc="26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587219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CB77C-185D-B8A3-32C5-FBB6E0A96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2D9133E4-F0F8-ADC1-B1F2-AAA587B52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898224"/>
            <a:ext cx="12371832" cy="636007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EA44DC18-470D-62A4-E7E3-E8C5E21998B9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5F2AEBF-E9FC-7139-1BC7-A2901066E5A2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F8F4FEF-9EC9-A2B3-0F8E-8AEE80422098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BF9D159-59D2-277A-1CD9-D9D19708F020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828DE7E6-2868-5C17-D4E6-4BA53C9B1822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3764E09-1DBD-4433-8239-60E6718812C3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EA0DA4-82FC-25B3-638D-A4FF26A4CDA8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C3E97C90-4A1D-011C-90AD-36797A3FAE4D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54F37402-D44D-D7EF-1DA1-F7C225F99579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C9D02E08-8267-63F3-FF92-E9FE1EC82827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32B526B6-9640-78E1-CDE8-F0AE3B6B3C2D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DB7AAB0C-5869-DF0E-00C5-D88F60AFBE7F}"/>
              </a:ext>
            </a:extLst>
          </p:cNvPr>
          <p:cNvSpPr/>
          <p:nvPr/>
        </p:nvSpPr>
        <p:spPr>
          <a:xfrm>
            <a:off x="8305800" y="2421334"/>
            <a:ext cx="5341716" cy="4199489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508DE876-CC9E-A336-B062-B2E2A57B0BDE}"/>
              </a:ext>
            </a:extLst>
          </p:cNvPr>
          <p:cNvGrpSpPr/>
          <p:nvPr/>
        </p:nvGrpSpPr>
        <p:grpSpPr>
          <a:xfrm>
            <a:off x="13647516" y="6591300"/>
            <a:ext cx="1440084" cy="533400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8E36AFEF-2B00-2B9A-E813-CEC79A1909B9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6AFFDB04-98E3-AE1D-2DDC-FAE255572B88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E5DDD4A3-3425-1C78-A377-3B5A0DB3128E}"/>
              </a:ext>
            </a:extLst>
          </p:cNvPr>
          <p:cNvSpPr txBox="1"/>
          <p:nvPr/>
        </p:nvSpPr>
        <p:spPr>
          <a:xfrm>
            <a:off x="1028699" y="1036482"/>
            <a:ext cx="14510385" cy="136381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 startAt="13"/>
            </a:pP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Klik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panel “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Senarai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Kenderaan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dan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Klik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butang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“Tambah”.</a:t>
            </a:r>
          </a:p>
          <a:p>
            <a:pPr marL="514350" indent="-514350">
              <a:buAutoNum type="arabicParenR" startAt="13"/>
            </a:pP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Isi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maklumat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kenderaan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diesel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anda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.</a:t>
            </a:r>
          </a:p>
          <a:p>
            <a:pPr marL="514350" indent="-514350">
              <a:buAutoNum type="arabicParenR" startAt="13"/>
            </a:pP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Setelah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selesai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,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klik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butang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“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Simpan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&amp;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Seterusnya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”.</a:t>
            </a:r>
          </a:p>
          <a:p>
            <a:endParaRPr lang="en-MY" sz="2800" spc="26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508AC551-0869-8C12-5611-3C385F2BD4CE}"/>
              </a:ext>
            </a:extLst>
          </p:cNvPr>
          <p:cNvGrpSpPr/>
          <p:nvPr/>
        </p:nvGrpSpPr>
        <p:grpSpPr>
          <a:xfrm>
            <a:off x="13182600" y="4533900"/>
            <a:ext cx="914400" cy="457200"/>
            <a:chOff x="0" y="0"/>
            <a:chExt cx="647785" cy="167761"/>
          </a:xfrm>
        </p:grpSpPr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C4CF2562-CB12-A4E7-4862-2999F5D7E43A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34D47464-E539-8E94-04B6-50E15B8A3964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9" name="AutoShape 7">
            <a:extLst>
              <a:ext uri="{FF2B5EF4-FFF2-40B4-BE49-F238E27FC236}">
                <a16:creationId xmlns:a16="http://schemas.microsoft.com/office/drawing/2014/main" id="{FD3505E3-CA94-3908-6314-A812F6F84117}"/>
              </a:ext>
            </a:extLst>
          </p:cNvPr>
          <p:cNvSpPr/>
          <p:nvPr/>
        </p:nvSpPr>
        <p:spPr>
          <a:xfrm>
            <a:off x="11949684" y="1485900"/>
            <a:ext cx="1697832" cy="3002085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8">
            <a:extLst>
              <a:ext uri="{FF2B5EF4-FFF2-40B4-BE49-F238E27FC236}">
                <a16:creationId xmlns:a16="http://schemas.microsoft.com/office/drawing/2014/main" id="{07A6C697-93AA-3B2A-700A-70D19D593CA3}"/>
              </a:ext>
            </a:extLst>
          </p:cNvPr>
          <p:cNvGrpSpPr/>
          <p:nvPr/>
        </p:nvGrpSpPr>
        <p:grpSpPr>
          <a:xfrm>
            <a:off x="5943600" y="3581438"/>
            <a:ext cx="1295400" cy="495262"/>
            <a:chOff x="0" y="0"/>
            <a:chExt cx="647785" cy="16776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65327CF5-B7B1-F2FA-29C3-5B17D0D946F1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D8642CBD-0D12-A8A7-B263-1333814B6114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9452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9D98B-3E61-A782-36AD-EE35A9362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E3C0F0A9-4756-9124-696D-DFCF81364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904675"/>
            <a:ext cx="12371832" cy="63536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24E39559-57E7-FA63-5A2C-452B0A6725A4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21390B2-4AC0-BE54-80C1-8D34B8B7C869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6D8FC07-76C6-7AC8-36C7-368B8C7C2867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5D001C9-6B21-D1A7-6DA1-344A90C89B4E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0B77A1DA-7374-12A4-774D-395E09DE04E5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E146D49-6CDA-4BF8-7A85-258FE639E45C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24ECDA1-1C25-B06F-E1BA-355FDCB68D06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37C5854F-CA8C-4BE3-042C-C9500A8626A5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C7913421-33B6-EF23-7A5D-0C4D03FACB15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0D1DD616-5969-5F60-6063-D4371A4D03E7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D0B5CFA5-4C8A-533B-D86C-682C5427FABE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6D36CB41-E513-FB18-16CE-6C56A38CBE0E}"/>
              </a:ext>
            </a:extLst>
          </p:cNvPr>
          <p:cNvSpPr/>
          <p:nvPr/>
        </p:nvSpPr>
        <p:spPr>
          <a:xfrm>
            <a:off x="8839202" y="2421334"/>
            <a:ext cx="1219200" cy="1974902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140E8FD8-3CE0-DE41-F14A-1D01991D5965}"/>
              </a:ext>
            </a:extLst>
          </p:cNvPr>
          <p:cNvGrpSpPr/>
          <p:nvPr/>
        </p:nvGrpSpPr>
        <p:grpSpPr>
          <a:xfrm>
            <a:off x="7010400" y="3600470"/>
            <a:ext cx="1219200" cy="495262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B6EB9473-D8AB-3B31-252D-8F9538407998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A50A5BB2-456D-8AB2-D058-DF3C574AF9B7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477B90D8-3935-C836-781E-A96A23EEF864}"/>
              </a:ext>
            </a:extLst>
          </p:cNvPr>
          <p:cNvSpPr txBox="1"/>
          <p:nvPr/>
        </p:nvSpPr>
        <p:spPr>
          <a:xfrm>
            <a:off x="1028699" y="1089039"/>
            <a:ext cx="14510385" cy="131126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 startAt="16"/>
            </a:pP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Di panel Syarikat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Minyak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,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sila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pilih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3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jenis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syarikat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minyak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yang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digunakan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dan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agihan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peratusan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(%) bagi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setiap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syarikat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tersebut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.</a:t>
            </a:r>
          </a:p>
          <a:p>
            <a:pPr marL="514350" indent="-514350">
              <a:buAutoNum type="arabicParenR" startAt="16"/>
            </a:pP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Setelah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selesai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,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sila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klik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“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Simpan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&amp;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Seterusnya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”.</a:t>
            </a:r>
          </a:p>
          <a:p>
            <a:endParaRPr lang="en-MY" sz="2800" spc="26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8A3E0678-0A59-72DD-BC02-80459064C0BE}"/>
              </a:ext>
            </a:extLst>
          </p:cNvPr>
          <p:cNvGrpSpPr/>
          <p:nvPr/>
        </p:nvGrpSpPr>
        <p:grpSpPr>
          <a:xfrm>
            <a:off x="5181600" y="4457700"/>
            <a:ext cx="9982200" cy="3200400"/>
            <a:chOff x="0" y="0"/>
            <a:chExt cx="647785" cy="167761"/>
          </a:xfrm>
        </p:grpSpPr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FDFC5AE2-0DCD-5127-DEB6-884185823F88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29174675-41C1-8A1E-3436-28B4F9EF6F10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28922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ADAEF-A746-5130-0521-B3751FC06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EDD3DAFA-3B41-BADA-47FE-079F37A8A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834339"/>
            <a:ext cx="12371832" cy="64239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86F75097-214E-A196-B692-D292879DE93E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E324EB9-BD90-F514-62B0-0B419697ED3F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FB49AFA-8414-94C4-B5B9-FF3DA18D7AAB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0C42D57-54AD-5131-1477-2DF47CCED9C6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C47DCF7-F528-F6FD-253D-594D0A0BC898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C9C74AD-B130-3002-5CFA-055FB8D46F06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1EDDE75-3345-1E69-AADF-0F893EAD2CB5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4D6D65E4-A430-C5AB-4737-E13EBD82D67A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119F6466-B75D-B256-E133-8A54520EAD11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702DCD1F-26D4-6163-418C-101DCC3BC2D3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82120BD9-CBEC-6F06-2EE3-A1136EE0B5A3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DD13334C-8272-9D41-B229-E9BFA41B6F22}"/>
              </a:ext>
            </a:extLst>
          </p:cNvPr>
          <p:cNvSpPr/>
          <p:nvPr/>
        </p:nvSpPr>
        <p:spPr>
          <a:xfrm>
            <a:off x="7162800" y="2400301"/>
            <a:ext cx="0" cy="2774818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4484ED9A-9C49-1CF8-EF53-E7DA239DDEAE}"/>
              </a:ext>
            </a:extLst>
          </p:cNvPr>
          <p:cNvSpPr txBox="1"/>
          <p:nvPr/>
        </p:nvSpPr>
        <p:spPr>
          <a:xfrm>
            <a:off x="1028699" y="1057516"/>
            <a:ext cx="14510386" cy="134278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 startAt="18"/>
            </a:pP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Di panel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Akaun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,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pemohon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perlu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memasukkan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nama dan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nombor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kad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pengenalan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, dan juga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klik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di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kotak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pengesahan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untuk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mengesahkan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data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peribadi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.</a:t>
            </a: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4B4CBD77-3EC8-9183-2CFA-38F72E2B6393}"/>
              </a:ext>
            </a:extLst>
          </p:cNvPr>
          <p:cNvGrpSpPr/>
          <p:nvPr/>
        </p:nvGrpSpPr>
        <p:grpSpPr>
          <a:xfrm>
            <a:off x="5562600" y="5219700"/>
            <a:ext cx="9220200" cy="3497746"/>
            <a:chOff x="0" y="0"/>
            <a:chExt cx="647785" cy="167761"/>
          </a:xfrm>
        </p:grpSpPr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57A19CB4-2C90-B2DC-34D7-B04990D77955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9D227C95-B7CA-E483-113A-64A1166DDBD7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grpSp>
        <p:nvGrpSpPr>
          <p:cNvPr id="9" name="Group 18">
            <a:extLst>
              <a:ext uri="{FF2B5EF4-FFF2-40B4-BE49-F238E27FC236}">
                <a16:creationId xmlns:a16="http://schemas.microsoft.com/office/drawing/2014/main" id="{257D8F44-BB39-115A-332A-EA4E0BE8F6E7}"/>
              </a:ext>
            </a:extLst>
          </p:cNvPr>
          <p:cNvGrpSpPr/>
          <p:nvPr/>
        </p:nvGrpSpPr>
        <p:grpSpPr>
          <a:xfrm>
            <a:off x="8001000" y="2725056"/>
            <a:ext cx="838195" cy="495262"/>
            <a:chOff x="0" y="0"/>
            <a:chExt cx="647785" cy="167761"/>
          </a:xfrm>
        </p:grpSpPr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824AF3CC-2EF2-4697-E323-9C62FA961B42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FEF89BC2-5D20-6DA7-BDA0-CBD0FC0BA725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54105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7B0C1-49AC-8BD6-D030-511F4CE9A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288FA225-F4FD-508A-EB47-45BBC6FA0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904675"/>
            <a:ext cx="12371832" cy="63536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D1DCF63B-12AD-2E4C-5E36-B7FE21BF8720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299205B-7662-4815-415D-E1906C6E5AE8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70305E3-D334-1CF6-5DF4-1907C96E7B89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F46E0BB-0559-B912-183F-C801CD744742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7EF40DD-C270-4397-D860-B208FBFFB154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EAF0FE9-27EA-5CB2-B3E5-F27FD13EB853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8F0875C-E6D8-6ACE-E7BE-55B1F99FBC31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57D4EE39-D78C-1109-4785-83CDDB683DD0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FFF07319-154B-2A18-1E0B-AF575463AF40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4BDCC837-BBD8-E80C-1DE9-07F0FB005A4B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6984B9F1-5854-52BA-454B-5CBF52A83922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7726A133-DDFF-849E-C484-2C2D33F6946F}"/>
              </a:ext>
            </a:extLst>
          </p:cNvPr>
          <p:cNvSpPr/>
          <p:nvPr/>
        </p:nvSpPr>
        <p:spPr>
          <a:xfrm>
            <a:off x="7391401" y="2482129"/>
            <a:ext cx="1752600" cy="5763289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556A50F5-7F13-F082-BBA8-4691A40B0BD7}"/>
              </a:ext>
            </a:extLst>
          </p:cNvPr>
          <p:cNvGrpSpPr/>
          <p:nvPr/>
        </p:nvGrpSpPr>
        <p:grpSpPr>
          <a:xfrm>
            <a:off x="5105400" y="8267700"/>
            <a:ext cx="8219719" cy="533400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2AC3AB18-BF1A-CE1C-90AB-E88D983E9F8E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245C5A17-8832-13CD-F4BD-CF974D3367BC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AC28EEB5-F703-1661-4A1E-39FC8641097A}"/>
              </a:ext>
            </a:extLst>
          </p:cNvPr>
          <p:cNvSpPr txBox="1"/>
          <p:nvPr/>
        </p:nvSpPr>
        <p:spPr>
          <a:xfrm>
            <a:off x="1028699" y="1485900"/>
            <a:ext cx="14510385" cy="98869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/>
            </a:pPr>
            <a:r>
              <a:rPr lang="en-US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Layari 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  <a:hlinkClick r:id="rId7"/>
              </a:rPr>
              <a:t>https://budimadani.gov.my/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buAutoNum type="arabicParenR"/>
            </a:pP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Pilih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kategori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ingin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dipohon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C49E4692-E437-7B61-05F9-96F7106A4259}"/>
              </a:ext>
            </a:extLst>
          </p:cNvPr>
          <p:cNvSpPr txBox="1"/>
          <p:nvPr/>
        </p:nvSpPr>
        <p:spPr>
          <a:xfrm>
            <a:off x="1030496" y="723900"/>
            <a:ext cx="14508588" cy="494635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en-US" sz="3600" b="1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BUDI Agri-</a:t>
            </a:r>
            <a:r>
              <a:rPr lang="en-US" sz="3600" b="1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Komoditi</a:t>
            </a:r>
            <a:r>
              <a:rPr lang="en-US" sz="3600" b="1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&amp; BUDI </a:t>
            </a:r>
            <a:r>
              <a:rPr lang="en-US" sz="3600" b="1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Individu</a:t>
            </a:r>
            <a:endParaRPr lang="en-US" sz="3600" b="1" spc="26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20947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8388991-ACD0-3F0C-8D8C-8D0C2AB3E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44105">
            <a:off x="13240441" y="2616293"/>
            <a:ext cx="7982300" cy="79823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Pengenalan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699" y="3123082"/>
            <a:ext cx="16230601" cy="5129762"/>
            <a:chOff x="0" y="0"/>
            <a:chExt cx="21640801" cy="77272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640800" cy="7727290"/>
            </a:xfrm>
            <a:custGeom>
              <a:avLst/>
              <a:gdLst/>
              <a:ahLst/>
              <a:cxnLst/>
              <a:rect l="l" t="t" r="r" b="b"/>
              <a:pathLst>
                <a:path w="21640800" h="7727290">
                  <a:moveTo>
                    <a:pt x="0" y="0"/>
                  </a:moveTo>
                  <a:lnTo>
                    <a:pt x="21640800" y="0"/>
                  </a:lnTo>
                  <a:lnTo>
                    <a:pt x="21640800" y="7727290"/>
                  </a:lnTo>
                  <a:lnTo>
                    <a:pt x="0" y="7727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21640801" cy="77177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895350" indent="-447675">
                <a:buFont typeface="Arial" panose="020B0604020202020204" pitchFamily="34" charset="0"/>
                <a:buChar char="•"/>
              </a:pP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BUDI MADANI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ialah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inisiatif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Kerajaan yang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dikendalikan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oleh Kementerian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Kewangan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Malaysia untuk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menyalurkan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subsidi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diesel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kepada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golongan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layak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termasuk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pemilik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kenderaan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diesel,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petani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dan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pekebun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kecil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 </a:t>
              </a:r>
            </a:p>
            <a:p>
              <a:pPr algn="l">
                <a:lnSpc>
                  <a:spcPts val="5184"/>
                </a:lnSpc>
              </a:pPr>
              <a:endParaRPr lang="en-US" sz="4000" spc="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895350" indent="-447675">
                <a:buFont typeface="Arial" panose="020B0604020202020204" pitchFamily="34" charset="0"/>
                <a:buChar char="•"/>
              </a:pP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Program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ini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memastikan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subsidi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diterima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oleh yang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memerlukan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mengurangkan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ketirisan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dan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menjamin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keadilan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  <a:p>
              <a:pPr marL="895350" indent="-447675">
                <a:buFont typeface="Arial" panose="020B0604020202020204" pitchFamily="34" charset="0"/>
                <a:buChar char="•"/>
              </a:pPr>
              <a:endParaRPr lang="en-MY" sz="4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895350" indent="-447675">
                <a:buFont typeface="Arial" panose="020B0604020202020204" pitchFamily="34" charset="0"/>
                <a:buChar char="•"/>
              </a:pPr>
              <a:endPara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14" name="Freeform 14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0EEC1-31CC-44EE-E2A7-19DCA523B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41A3AE7-76A8-668F-97CD-DEB092883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917577"/>
            <a:ext cx="12371832" cy="634072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68248232-8CD3-A236-36DB-0C8D13E4DFF4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05F2BEA-BB96-D591-4127-807899F675DD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C7C8F11-15E7-DD69-35D1-C8BBB008AE0B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D96253D-6CD6-CB6A-3630-556DBA4CD314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67010A15-52D6-928D-E9DE-23755B142472}"/>
              </a:ext>
            </a:extLst>
          </p:cNvPr>
          <p:cNvSpPr/>
          <p:nvPr/>
        </p:nvSpPr>
        <p:spPr>
          <a:xfrm>
            <a:off x="5257801" y="2431338"/>
            <a:ext cx="2209799" cy="2483562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2C91DE5-7677-F90A-C432-DD0E7F62B7C6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9A55F00-5176-E058-481F-FDA3CC652889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BE3A395-505A-C5CF-7A3A-0CF98F7F346C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9866A9DD-B65C-58AF-84C7-9602734233A0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523B28D5-7A7C-B9E7-C8A6-7C754078CE89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09741AA-B02D-0386-7205-AD7742A0164E}"/>
              </a:ext>
            </a:extLst>
          </p:cNvPr>
          <p:cNvSpPr txBox="1"/>
          <p:nvPr/>
        </p:nvSpPr>
        <p:spPr>
          <a:xfrm>
            <a:off x="1028699" y="1485900"/>
            <a:ext cx="14510385" cy="94543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 startAt="3"/>
            </a:pP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Masukkan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nombor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kad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pengenalan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14350" indent="-514350">
              <a:buAutoNum type="arabicParenR" startAt="3"/>
            </a:pPr>
            <a:r>
              <a:rPr lang="en-US" sz="2800" spc="28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Klik</a:t>
            </a:r>
            <a:r>
              <a:rPr lang="en-US" sz="2800" spc="28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butang</a:t>
            </a:r>
            <a:r>
              <a:rPr lang="en-US" sz="2800" spc="28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“Semak”.</a:t>
            </a:r>
          </a:p>
          <a:p>
            <a:pPr algn="l">
              <a:lnSpc>
                <a:spcPts val="3599"/>
              </a:lnSpc>
            </a:pPr>
            <a:endParaRPr lang="en-US" sz="2800" spc="28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4FA89A6E-CABF-747A-9840-ABB3138BE96C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20D45CB9-85CB-7884-ED5A-F883C93E51A6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4FB8C768-D66F-068B-DDA1-A00B6F6FA924}"/>
              </a:ext>
            </a:extLst>
          </p:cNvPr>
          <p:cNvGrpSpPr/>
          <p:nvPr/>
        </p:nvGrpSpPr>
        <p:grpSpPr>
          <a:xfrm>
            <a:off x="7467600" y="4914900"/>
            <a:ext cx="3352799" cy="1828800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C39BFB8-B1DE-76CA-6853-9994415ECEF3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89311D49-6219-0FAF-FDD0-BEF20BA9C44F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3298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CBE45-E212-AD94-6E2A-B25BD589E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455CAE80-0715-EC77-2D19-AF93451D8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904675"/>
            <a:ext cx="12371832" cy="63536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8F593465-29CD-7F00-C0F3-00789860D1CC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5C9012E-61BD-F97B-1C2F-4170F852E852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E0F30B4E-FEC2-A986-12F4-F84CA528CD7D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09B8C16-4699-52AF-2E48-F067D908ECE4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CC421E5D-865C-EE51-5292-F3CB58B98965}"/>
              </a:ext>
            </a:extLst>
          </p:cNvPr>
          <p:cNvSpPr/>
          <p:nvPr/>
        </p:nvSpPr>
        <p:spPr>
          <a:xfrm>
            <a:off x="4953000" y="2004888"/>
            <a:ext cx="3657599" cy="4806517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6C5D00C-C0C7-AF97-555E-2D66747A08D2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117ED9B-66FC-A583-DBC5-2E7A99E340CE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AA3A3B5-2A7D-60DF-7C93-323D2A5D3F8D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03EE2170-9395-8DCF-19AC-E45DFE8CF373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B443CFB2-5C6A-0715-9AB4-436BC59C291A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D2F3705D-9CCF-EFB3-462B-A57896E0DF78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9DB872AA-9DE8-1D20-2AC8-A7A75C25DAF3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D6AC06D3-F923-82FB-1EA7-5DE5B44557D4}"/>
              </a:ext>
            </a:extLst>
          </p:cNvPr>
          <p:cNvGrpSpPr/>
          <p:nvPr/>
        </p:nvGrpSpPr>
        <p:grpSpPr>
          <a:xfrm>
            <a:off x="8610600" y="6819900"/>
            <a:ext cx="990600" cy="457200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DBDEB55-763D-3B10-69F4-EE19624C62A8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65C73743-E148-0698-52AA-041CCCFE53A9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22" name="TextBox 15">
            <a:extLst>
              <a:ext uri="{FF2B5EF4-FFF2-40B4-BE49-F238E27FC236}">
                <a16:creationId xmlns:a16="http://schemas.microsoft.com/office/drawing/2014/main" id="{E04210AD-7AB6-6554-7D93-4E3650A8218C}"/>
              </a:ext>
            </a:extLst>
          </p:cNvPr>
          <p:cNvSpPr txBox="1"/>
          <p:nvPr/>
        </p:nvSpPr>
        <p:spPr>
          <a:xfrm>
            <a:off x="1028699" y="1485900"/>
            <a:ext cx="14510385" cy="51898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 startAt="5"/>
            </a:pPr>
            <a:r>
              <a:rPr lang="en-US" sz="2800" spc="28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Klik</a:t>
            </a:r>
            <a:r>
              <a:rPr lang="en-US" sz="2800" spc="28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butang</a:t>
            </a:r>
            <a:r>
              <a:rPr lang="en-US" sz="2800" spc="28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“Daftar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Akaun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”.</a:t>
            </a:r>
          </a:p>
          <a:p>
            <a:pPr algn="l">
              <a:lnSpc>
                <a:spcPts val="3599"/>
              </a:lnSpc>
            </a:pPr>
            <a:endParaRPr lang="en-US" sz="2800" spc="28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477782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3D814-1520-EC7E-032C-1964E58CC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3D3929C-CEC7-0C15-03B7-287CAB6F3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844000"/>
            <a:ext cx="12371832" cy="6414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3407416C-DDAC-3712-1250-84D539B599B9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0D4AC92-5D32-CBEA-1B1A-50F1CBF599CE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BC511633-4E49-57B5-0761-32603F76F06A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1A8B782-A8D3-8796-3352-8A3BAB1739D8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603B8241-74E7-680F-31B8-3176584F1022}"/>
              </a:ext>
            </a:extLst>
          </p:cNvPr>
          <p:cNvSpPr/>
          <p:nvPr/>
        </p:nvSpPr>
        <p:spPr>
          <a:xfrm>
            <a:off x="5105401" y="1886276"/>
            <a:ext cx="1828799" cy="1755988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06CC6447-CDC0-A4D1-463B-01CB0803A4B7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EA39FC0-24B5-5D6E-1CC8-94A30A9CABEE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AC0D4E1-71E1-5240-BF91-E363011D2ADA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EEC7230F-0081-3DE9-D7C8-A0A13D4A337B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FEAE8E14-445B-5A25-D1D5-125BF154AD23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72B34BA-D95C-EBA8-F77B-99E79B595FBF}"/>
              </a:ext>
            </a:extLst>
          </p:cNvPr>
          <p:cNvSpPr txBox="1"/>
          <p:nvPr/>
        </p:nvSpPr>
        <p:spPr>
          <a:xfrm>
            <a:off x="1028699" y="1014413"/>
            <a:ext cx="14510385" cy="87186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 startAt="6"/>
            </a:pP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Isi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butiran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serta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kata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laluan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14350" indent="-514350">
              <a:buAutoNum type="arabicParenR" startAt="6"/>
            </a:pP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“Daftar”.</a:t>
            </a:r>
          </a:p>
          <a:p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F8C98F6D-BE5E-ABEC-B33A-89173F293856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ACD5173E-A299-1BF0-C0ED-14193E8080BF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33D64556-551F-82F2-88F0-17FF254713B2}"/>
              </a:ext>
            </a:extLst>
          </p:cNvPr>
          <p:cNvGrpSpPr/>
          <p:nvPr/>
        </p:nvGrpSpPr>
        <p:grpSpPr>
          <a:xfrm>
            <a:off x="6934200" y="3642264"/>
            <a:ext cx="4430177" cy="5685213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D0E7F83-1F9D-55F9-E03C-C9070F4A92A0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EE75342C-C722-00FF-94DA-1B3651AE4A8C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33561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91394-5143-FA05-8739-89CE8A629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55620E72-94C6-7A40-C757-D449F484F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904674"/>
            <a:ext cx="12371832" cy="635362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1CDBFDC4-EE82-B3EE-C84B-B4C4E43B5345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4F80FE6-B28C-3675-C9BB-14A22F31DEB3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E0DAA9D-C0FA-8148-3585-CB3C155A7060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4AC795D-9625-0CE7-F503-5BA71ADC67CA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15751E86-3A7B-834C-9317-47E6FBD14CAA}"/>
              </a:ext>
            </a:extLst>
          </p:cNvPr>
          <p:cNvSpPr/>
          <p:nvPr/>
        </p:nvSpPr>
        <p:spPr>
          <a:xfrm>
            <a:off x="5486400" y="2124722"/>
            <a:ext cx="2625318" cy="5448684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19C53895-D63E-693E-314F-EBA3C5B9AB61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5BE795B-8AAB-9E7B-84E5-244892F1B2DF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A6DF54C-756E-9BAE-10FB-ABA078B74E9C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A81747F9-9181-2A36-6980-FFD009184D67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6A8E39D4-56E7-BE3A-D2E8-08FBCF1733CD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F110422-5950-8DC0-2425-1C1EF5E03CAA}"/>
              </a:ext>
            </a:extLst>
          </p:cNvPr>
          <p:cNvSpPr txBox="1"/>
          <p:nvPr/>
        </p:nvSpPr>
        <p:spPr>
          <a:xfrm>
            <a:off x="1028699" y="1485900"/>
            <a:ext cx="14510385" cy="56094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 startAt="8"/>
            </a:pP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Sekiranya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akaun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berjaya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didaftar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sila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sahkan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akaun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emel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didaftarkan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7BFD2FCB-5FC2-E2F7-C72D-3721518FC73E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1A9A19E4-7CFD-DD55-2F30-57D9059FA4B5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B8C3FA2A-FA16-8ACE-5ADA-95914E1701A7}"/>
              </a:ext>
            </a:extLst>
          </p:cNvPr>
          <p:cNvGrpSpPr/>
          <p:nvPr/>
        </p:nvGrpSpPr>
        <p:grpSpPr>
          <a:xfrm>
            <a:off x="7391400" y="7581900"/>
            <a:ext cx="3657600" cy="1371600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9117AD2-A32B-6366-4A4F-C408D209A2D1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C6E91E74-0DF4-CF03-23DD-388FCEEE5F24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42136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516FF-3DED-DC21-538C-C23B5054D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1875624-405D-2BE4-B2AA-9E6B02ECC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920723"/>
            <a:ext cx="12371832" cy="633757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3470E40E-54BE-C3FF-735C-81C20F3C9905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43D51E1-2F17-8C48-5A00-68D337640CEC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B10830E-FB7C-2862-F419-44B3D552E27A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F557CBC-F6FE-C885-C610-832C6ACF3667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7168E063-3D11-A163-E008-5FDDCB0D9665}"/>
              </a:ext>
            </a:extLst>
          </p:cNvPr>
          <p:cNvSpPr/>
          <p:nvPr/>
        </p:nvSpPr>
        <p:spPr>
          <a:xfrm>
            <a:off x="6324600" y="2468021"/>
            <a:ext cx="1524000" cy="2558049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9484510-27AF-3484-7268-C9B8CA3A7113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2740103-294A-6792-6AAA-FA6CEF967281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194E9BA-13E4-BCEB-6858-5BCE075F7A9B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CB61E7D5-A32E-BFE3-85AB-78B788D9D785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7E1D700C-7570-F59D-A446-D096570A8AE2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E35C56EB-E4CC-5063-D814-A350BCB0EFC8}"/>
              </a:ext>
            </a:extLst>
          </p:cNvPr>
          <p:cNvSpPr txBox="1"/>
          <p:nvPr/>
        </p:nvSpPr>
        <p:spPr>
          <a:xfrm>
            <a:off x="1028699" y="1485900"/>
            <a:ext cx="14510386" cy="98212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ts val="3599"/>
              </a:lnSpc>
              <a:buAutoNum type="arabicParenR" startAt="9"/>
            </a:pP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Log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masuk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semula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masukkan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nombor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kad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pengenalan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serta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kata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laluan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didaftarkan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B5B0B1B0-7D73-7918-21A9-72A8728B7E51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F8401C5F-EEFB-B4DA-57E9-1A9AD89814FB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54E8236E-C58C-F24D-2883-CEC9B0D7520A}"/>
              </a:ext>
            </a:extLst>
          </p:cNvPr>
          <p:cNvGrpSpPr/>
          <p:nvPr/>
        </p:nvGrpSpPr>
        <p:grpSpPr>
          <a:xfrm>
            <a:off x="7848600" y="5026832"/>
            <a:ext cx="2459557" cy="2402668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141C682-7CDF-23A9-2D5A-27FE3D8E6CAD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9CF670AC-9DC1-1CF1-48B4-B806E6C5AC39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7996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A312C-95E1-B5D4-0556-CAF2D59AC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4903D05D-C370-92DD-F86E-7448A7AA8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904674"/>
            <a:ext cx="12371832" cy="635362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9FC71B91-FC49-120A-C8B6-A1F7170DDF2B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62619FD-A2AB-C00C-8323-1FB7546A3D43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F93B1DB-C984-501B-9F65-1D324869E106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7F19207-042C-3068-045C-9E8479FFB894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D411C51B-9DC1-33CA-CBD8-E4CABB35D374}"/>
              </a:ext>
            </a:extLst>
          </p:cNvPr>
          <p:cNvSpPr/>
          <p:nvPr/>
        </p:nvSpPr>
        <p:spPr>
          <a:xfrm>
            <a:off x="4648200" y="2125955"/>
            <a:ext cx="1752599" cy="4295176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174DC32-F88B-D245-3F29-984D06D0F2B2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CE3C428-E335-9E2B-F0AA-87399856EDA8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869FE59-1188-62C7-08D5-927DE99CDD0F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7A3D2201-B682-898C-CE39-F72BB6EAA488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A44D8FF8-6A43-D0F4-DFC1-2264563ED556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D5228EEC-5CD4-C657-F86C-A1B355D21143}"/>
              </a:ext>
            </a:extLst>
          </p:cNvPr>
          <p:cNvSpPr txBox="1"/>
          <p:nvPr/>
        </p:nvSpPr>
        <p:spPr>
          <a:xfrm>
            <a:off x="1028699" y="1485900"/>
            <a:ext cx="14510385" cy="54002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ts val="3599"/>
              </a:lnSpc>
              <a:buAutoNum type="arabicParenR" startAt="10"/>
            </a:pP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Pilih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jenis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diinginkan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4242E474-F1A4-D1D9-438D-AC93047AEFE3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80FDE86D-10A9-5716-A6B0-1D8D776A5EC2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CE87C5AF-7229-D089-1B68-0F9E59F6FA5C}"/>
              </a:ext>
            </a:extLst>
          </p:cNvPr>
          <p:cNvGrpSpPr/>
          <p:nvPr/>
        </p:nvGrpSpPr>
        <p:grpSpPr>
          <a:xfrm>
            <a:off x="4495800" y="6429625"/>
            <a:ext cx="9296399" cy="1761875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5C68231-3E71-5400-509D-8FD2961422D9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61DEDB9C-3CD2-8241-55A1-C9C4748B53FC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0219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A2A7D-3745-5446-F5E1-933B72831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9D12170-D68B-77CE-38DD-537A58E88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820765"/>
            <a:ext cx="12371832" cy="643753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E2D7BA3A-D147-941B-A79C-857544A3710D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6A9A24E-473D-E052-4EF3-C7DFB5D0D776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D63F757-933A-79AF-7409-EC8059860EAA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AABE497-229A-89BD-1306-337D3DD1ED4E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D993E76C-9D2D-BF38-F1BC-2EAD2B3E0FF1}"/>
              </a:ext>
            </a:extLst>
          </p:cNvPr>
          <p:cNvSpPr/>
          <p:nvPr/>
        </p:nvSpPr>
        <p:spPr>
          <a:xfrm>
            <a:off x="3657601" y="2457545"/>
            <a:ext cx="838199" cy="2204805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4F7714DD-19D8-CF8F-5893-C42C850A209A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E0D8F08-4F60-9D0D-F45C-F068FCCE72D2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FF03DCE-031F-4BA3-7564-AC6BFEFFF8A9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B0C9B31E-C496-D056-A0B0-1517F7E9B5EF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6C540F43-B25C-D74C-36B3-4A0FB5A354B4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CBAF9DF-1CEB-EC1E-628A-F1B1AD54501F}"/>
              </a:ext>
            </a:extLst>
          </p:cNvPr>
          <p:cNvSpPr txBox="1"/>
          <p:nvPr/>
        </p:nvSpPr>
        <p:spPr>
          <a:xfrm>
            <a:off x="1028699" y="1014413"/>
            <a:ext cx="14510385" cy="143463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30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10.1)	</a:t>
            </a:r>
            <a:r>
              <a:rPr lang="en-MY" sz="3000" b="1" dirty="0">
                <a:latin typeface="Poppins" panose="00000500000000000000" pitchFamily="2" charset="0"/>
                <a:cs typeface="Poppins" panose="00000500000000000000" pitchFamily="2" charset="0"/>
              </a:rPr>
              <a:t>BUDI </a:t>
            </a:r>
            <a:r>
              <a:rPr lang="en-MY" sz="3000" b="1" dirty="0" err="1"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endParaRPr lang="en-MY" sz="3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	10.1.1) Isi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butiran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diperlukan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tepat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lengkap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US" sz="3000" spc="28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BDAA65C0-59FB-4439-356E-3FFE7AD39D87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B016B51-41C2-BF80-8B89-5879427A09F9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26A1BB-3389-E8D2-1A39-71C557814622}"/>
              </a:ext>
            </a:extLst>
          </p:cNvPr>
          <p:cNvSpPr txBox="1"/>
          <p:nvPr/>
        </p:nvSpPr>
        <p:spPr>
          <a:xfrm>
            <a:off x="12829699" y="3463464"/>
            <a:ext cx="233410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/>
              <a:t>BUDI INDIVIDU</a:t>
            </a:r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D365A315-99BE-7746-8B32-7382717611A9}"/>
              </a:ext>
            </a:extLst>
          </p:cNvPr>
          <p:cNvSpPr/>
          <p:nvPr/>
        </p:nvSpPr>
        <p:spPr>
          <a:xfrm>
            <a:off x="3463518" y="4670844"/>
            <a:ext cx="11471682" cy="4608490"/>
          </a:xfrm>
          <a:custGeom>
            <a:avLst/>
            <a:gdLst/>
            <a:ahLst/>
            <a:cxnLst/>
            <a:rect l="l" t="t" r="r" b="b"/>
            <a:pathLst>
              <a:path w="647785" h="167761">
                <a:moveTo>
                  <a:pt x="0" y="0"/>
                </a:moveTo>
                <a:lnTo>
                  <a:pt x="647785" y="0"/>
                </a:lnTo>
                <a:lnTo>
                  <a:pt x="647785" y="167761"/>
                </a:lnTo>
                <a:lnTo>
                  <a:pt x="0" y="16776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0" cap="sq">
            <a:solidFill>
              <a:srgbClr val="FF2E14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EE801C6E-FD7D-8681-DC10-575F0276DA6C}"/>
              </a:ext>
            </a:extLst>
          </p:cNvPr>
          <p:cNvSpPr txBox="1"/>
          <p:nvPr/>
        </p:nvSpPr>
        <p:spPr>
          <a:xfrm>
            <a:off x="4495800" y="6529659"/>
            <a:ext cx="9296399" cy="1661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92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735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A36A3-E812-8379-AADB-33BC1EA85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39A9D47A-9E06-5B05-7A26-BEEED5CEB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904675"/>
            <a:ext cx="12371832" cy="63536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D8F6D0E4-68F0-9855-BBE8-502DF9A59DD4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9638954-6212-72C1-E08C-F7B696AFDAF9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B77721B-9063-C1FE-067B-6AE84B3921D7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56ED0AD-9A1E-6954-CE14-67F100E014AC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BB1AC906-9DEA-794D-F888-6F76D6A6D182}"/>
              </a:ext>
            </a:extLst>
          </p:cNvPr>
          <p:cNvSpPr/>
          <p:nvPr/>
        </p:nvSpPr>
        <p:spPr>
          <a:xfrm>
            <a:off x="6324600" y="1790700"/>
            <a:ext cx="3124200" cy="6798295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325F2795-8D88-58A2-1EC3-2BC68232173F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8F0F790-A026-B012-EFBF-F44D6CAB7AB0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4D3D904-ABC2-E419-D30B-C6877B4DC091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3B5CA48C-86AE-192A-257F-AF29C5DEF88B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D2B99B45-E920-C08B-0846-85418018FA07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23E47FCB-D483-E586-2E9F-29F2EB0B4ADB}"/>
              </a:ext>
            </a:extLst>
          </p:cNvPr>
          <p:cNvSpPr/>
          <p:nvPr/>
        </p:nvSpPr>
        <p:spPr>
          <a:xfrm>
            <a:off x="1028700" y="1028700"/>
            <a:ext cx="9342860" cy="1185671"/>
          </a:xfrm>
          <a:custGeom>
            <a:avLst/>
            <a:gdLst/>
            <a:ahLst/>
            <a:cxnLst/>
            <a:rect l="l" t="t" r="r" b="b"/>
            <a:pathLst>
              <a:path w="12457147" h="1580895">
                <a:moveTo>
                  <a:pt x="0" y="0"/>
                </a:moveTo>
                <a:lnTo>
                  <a:pt x="12457147" y="0"/>
                </a:lnTo>
                <a:lnTo>
                  <a:pt x="12457147" y="1580895"/>
                </a:lnTo>
                <a:lnTo>
                  <a:pt x="0" y="1580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970FD4C-1CD2-8B27-8058-A636F4861AC3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	10.1.2)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Teruskan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”.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83879247-E360-46A3-1715-28803C5B8ABA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2641447-8C20-9DEE-6194-15B17CF46AB5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D26C6280-90EF-0B0E-77C2-312BB39DF3B6}"/>
              </a:ext>
            </a:extLst>
          </p:cNvPr>
          <p:cNvGrpSpPr/>
          <p:nvPr/>
        </p:nvGrpSpPr>
        <p:grpSpPr>
          <a:xfrm>
            <a:off x="9067800" y="8597489"/>
            <a:ext cx="762000" cy="432211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7CCB042-6DE2-9DDC-E001-658BEE7FCF40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CF8213FF-0660-D069-0F3B-83115E5298D2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5C7BF80-BAF0-DF0F-F3A6-FBC08966526A}"/>
              </a:ext>
            </a:extLst>
          </p:cNvPr>
          <p:cNvSpPr txBox="1"/>
          <p:nvPr/>
        </p:nvSpPr>
        <p:spPr>
          <a:xfrm>
            <a:off x="12829699" y="3463464"/>
            <a:ext cx="233410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/>
              <a:t>BUDI INDIVIDU</a:t>
            </a:r>
          </a:p>
        </p:txBody>
      </p:sp>
    </p:spTree>
    <p:extLst>
      <p:ext uri="{BB962C8B-B14F-4D97-AF65-F5344CB8AC3E}">
        <p14:creationId xmlns:p14="http://schemas.microsoft.com/office/powerpoint/2010/main" val="3308397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26BC7-4B7C-AE06-3600-F266172E4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5F63C5E-0178-D522-2E55-530D3693F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914104"/>
            <a:ext cx="12371832" cy="634419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69F58748-7EEA-EC2C-79B6-68BDA944C200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B9F1D4A-8B21-C29B-3F52-3E1A97A6E067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94E098F-E541-7ACD-7390-2A6A50FD68D1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6DF20FB-47FE-4B12-2AAB-D7F0BF1F25FD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89E98529-BE30-F1E1-22AB-57DCF0F3D7E4}"/>
              </a:ext>
            </a:extLst>
          </p:cNvPr>
          <p:cNvSpPr/>
          <p:nvPr/>
        </p:nvSpPr>
        <p:spPr>
          <a:xfrm>
            <a:off x="7315200" y="2457545"/>
            <a:ext cx="1828800" cy="3286535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85C36637-2E21-D174-DA4F-B928864D03B8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274D739-4913-44E9-9BB5-AA42FBF53325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0C6C6F0-A9E4-5ADB-5C7C-E86B6F3DB01D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61AD7094-ED33-AE8F-87E3-6D924D748F85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9D91F387-A821-ACF0-C17A-FD9109FFD252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A472B99D-88C4-2ACD-4E0B-509D768A8A6C}"/>
              </a:ext>
            </a:extLst>
          </p:cNvPr>
          <p:cNvSpPr/>
          <p:nvPr/>
        </p:nvSpPr>
        <p:spPr>
          <a:xfrm>
            <a:off x="1028700" y="1028700"/>
            <a:ext cx="5981700" cy="1185671"/>
          </a:xfrm>
          <a:custGeom>
            <a:avLst/>
            <a:gdLst/>
            <a:ahLst/>
            <a:cxnLst/>
            <a:rect l="l" t="t" r="r" b="b"/>
            <a:pathLst>
              <a:path w="12457147" h="1580895">
                <a:moveTo>
                  <a:pt x="0" y="0"/>
                </a:moveTo>
                <a:lnTo>
                  <a:pt x="12457147" y="0"/>
                </a:lnTo>
                <a:lnTo>
                  <a:pt x="12457147" y="1580895"/>
                </a:lnTo>
                <a:lnTo>
                  <a:pt x="0" y="1580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D709E3E-AA1F-97F9-D9A7-C82ED1DA054E}"/>
              </a:ext>
            </a:extLst>
          </p:cNvPr>
          <p:cNvSpPr txBox="1"/>
          <p:nvPr/>
        </p:nvSpPr>
        <p:spPr>
          <a:xfrm>
            <a:off x="1028699" y="1014413"/>
            <a:ext cx="14510386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	10.1.3) Masukkan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nombor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kad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pengenalan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dan kata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laluan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untuk proses 		 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pengesahan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	10.1.4) Di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paparan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berikutnya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sila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tekan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Hantar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”.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44D7B5CC-56A5-A0ED-5718-232F52A60D14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B54E1AB0-6BC5-C6C9-2646-1E8B9A1F35E9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1AE4A26C-4A6A-E2E5-AEEB-07F0295B65FD}"/>
              </a:ext>
            </a:extLst>
          </p:cNvPr>
          <p:cNvGrpSpPr/>
          <p:nvPr/>
        </p:nvGrpSpPr>
        <p:grpSpPr>
          <a:xfrm>
            <a:off x="7620000" y="5827683"/>
            <a:ext cx="3048000" cy="2440017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478806A-6F9B-464E-4C7E-7F333C308610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38BAEF9C-3A1A-BF7F-9FCB-7D0625B71103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76FC316-7C08-3A77-73FD-EEEA4C732439}"/>
              </a:ext>
            </a:extLst>
          </p:cNvPr>
          <p:cNvSpPr txBox="1"/>
          <p:nvPr/>
        </p:nvSpPr>
        <p:spPr>
          <a:xfrm>
            <a:off x="12829699" y="3463464"/>
            <a:ext cx="233410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/>
              <a:t>BUDI INDIVIDU</a:t>
            </a:r>
          </a:p>
        </p:txBody>
      </p:sp>
    </p:spTree>
    <p:extLst>
      <p:ext uri="{BB962C8B-B14F-4D97-AF65-F5344CB8AC3E}">
        <p14:creationId xmlns:p14="http://schemas.microsoft.com/office/powerpoint/2010/main" val="3557505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E1AE2-02B0-C649-CDA0-6757B8FC8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9506711B-793A-2FAA-5DC3-4E9E0597E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904674"/>
            <a:ext cx="12371832" cy="635362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0675E6AA-CA47-D8CB-7032-8B2579605DA2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B31550B-AB17-16C3-EBD7-8237EF433232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C44FB2A-1E4B-116D-DFE6-61B45DE03C29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818E962-3155-2062-2CA6-BC34BA18E872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0670546E-BEF7-74EE-357D-5EEE08C76A7D}"/>
              </a:ext>
            </a:extLst>
          </p:cNvPr>
          <p:cNvSpPr/>
          <p:nvPr/>
        </p:nvSpPr>
        <p:spPr>
          <a:xfrm>
            <a:off x="8305800" y="2402498"/>
            <a:ext cx="990600" cy="2247312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DAEBC689-1827-35D9-B4E9-218D4489444A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9E84BB2-55F5-709D-84AE-CF7A2F70E34D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92D00EB-453A-B701-BC3F-A07F74A99026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92CC9963-D5C1-F969-021E-2190265E9352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A9227712-B320-DD29-CB93-C0F858D4B432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B40825C-2077-3CA7-50E5-20A7B6772C8D}"/>
              </a:ext>
            </a:extLst>
          </p:cNvPr>
          <p:cNvSpPr/>
          <p:nvPr/>
        </p:nvSpPr>
        <p:spPr>
          <a:xfrm>
            <a:off x="1028699" y="1028700"/>
            <a:ext cx="14510385" cy="1373798"/>
          </a:xfrm>
          <a:custGeom>
            <a:avLst/>
            <a:gdLst/>
            <a:ahLst/>
            <a:cxnLst/>
            <a:rect l="l" t="t" r="r" b="b"/>
            <a:pathLst>
              <a:path w="12457147" h="1580895">
                <a:moveTo>
                  <a:pt x="0" y="0"/>
                </a:moveTo>
                <a:lnTo>
                  <a:pt x="12457147" y="0"/>
                </a:lnTo>
                <a:lnTo>
                  <a:pt x="12457147" y="1580895"/>
                </a:lnTo>
                <a:lnTo>
                  <a:pt x="0" y="1580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0800848-D850-F06F-9324-85E5D451B7A3}"/>
              </a:ext>
            </a:extLst>
          </p:cNvPr>
          <p:cNvSpPr txBox="1"/>
          <p:nvPr/>
        </p:nvSpPr>
        <p:spPr>
          <a:xfrm>
            <a:off x="1028699" y="1014413"/>
            <a:ext cx="14510385" cy="139035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10.2)	</a:t>
            </a:r>
            <a:r>
              <a:rPr lang="en-MY" sz="3000" b="1" dirty="0">
                <a:latin typeface="Poppins" panose="00000500000000000000" pitchFamily="2" charset="0"/>
                <a:cs typeface="Poppins" panose="00000500000000000000" pitchFamily="2" charset="0"/>
              </a:rPr>
              <a:t>BUDI Agri-</a:t>
            </a:r>
            <a:r>
              <a:rPr lang="en-MY" sz="3000" b="1" dirty="0" err="1">
                <a:latin typeface="Poppins" panose="00000500000000000000" pitchFamily="2" charset="0"/>
                <a:cs typeface="Poppins" panose="00000500000000000000" pitchFamily="2" charset="0"/>
              </a:rPr>
              <a:t>Komoditi</a:t>
            </a:r>
            <a:endParaRPr lang="en-MY" sz="3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MY" sz="3000" b="1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10.2.1) Isi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butiran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diperlukan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tepat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lengkap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9C5B33C0-675E-18BC-5BDA-F74412E45646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5188DF5A-4B9C-0C48-0D33-AC851F1F3707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F841C-C0BD-609A-E29C-5464D1DE2433}"/>
              </a:ext>
            </a:extLst>
          </p:cNvPr>
          <p:cNvSpPr txBox="1"/>
          <p:nvPr/>
        </p:nvSpPr>
        <p:spPr>
          <a:xfrm>
            <a:off x="12192000" y="3526154"/>
            <a:ext cx="3048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/>
              <a:t>BUDI AGRI-KOMODITI</a:t>
            </a: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F8734D21-6720-40AA-56C9-61D2195B1946}"/>
              </a:ext>
            </a:extLst>
          </p:cNvPr>
          <p:cNvSpPr/>
          <p:nvPr/>
        </p:nvSpPr>
        <p:spPr>
          <a:xfrm>
            <a:off x="3463518" y="4670844"/>
            <a:ext cx="11471682" cy="4608490"/>
          </a:xfrm>
          <a:custGeom>
            <a:avLst/>
            <a:gdLst/>
            <a:ahLst/>
            <a:cxnLst/>
            <a:rect l="l" t="t" r="r" b="b"/>
            <a:pathLst>
              <a:path w="647785" h="167761">
                <a:moveTo>
                  <a:pt x="0" y="0"/>
                </a:moveTo>
                <a:lnTo>
                  <a:pt x="647785" y="0"/>
                </a:lnTo>
                <a:lnTo>
                  <a:pt x="647785" y="167761"/>
                </a:lnTo>
                <a:lnTo>
                  <a:pt x="0" y="16776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0" cap="sq">
            <a:solidFill>
              <a:srgbClr val="FF2E14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1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Objektif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3089894" y="3114747"/>
            <a:ext cx="14172800" cy="1655086"/>
          </a:xfrm>
          <a:custGeom>
            <a:avLst/>
            <a:gdLst/>
            <a:ahLst/>
            <a:cxnLst/>
            <a:rect l="l" t="t" r="r" b="b"/>
            <a:pathLst>
              <a:path w="18897066" h="2206782">
                <a:moveTo>
                  <a:pt x="0" y="367797"/>
                </a:moveTo>
                <a:cubicBezTo>
                  <a:pt x="0" y="164718"/>
                  <a:pt x="156960" y="0"/>
                  <a:pt x="350649" y="0"/>
                </a:cubicBezTo>
                <a:lnTo>
                  <a:pt x="18546418" y="0"/>
                </a:lnTo>
                <a:cubicBezTo>
                  <a:pt x="18740105" y="0"/>
                  <a:pt x="18897066" y="164718"/>
                  <a:pt x="18897066" y="367797"/>
                </a:cubicBezTo>
                <a:lnTo>
                  <a:pt x="18897066" y="1838985"/>
                </a:lnTo>
                <a:cubicBezTo>
                  <a:pt x="18897066" y="2042064"/>
                  <a:pt x="18740105" y="2206782"/>
                  <a:pt x="18546418" y="2206782"/>
                </a:cubicBezTo>
                <a:lnTo>
                  <a:pt x="350649" y="2206782"/>
                </a:lnTo>
                <a:cubicBezTo>
                  <a:pt x="156960" y="2206782"/>
                  <a:pt x="0" y="2042064"/>
                  <a:pt x="0" y="1838985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076998" y="3101021"/>
            <a:ext cx="14198591" cy="1682533"/>
          </a:xfrm>
          <a:custGeom>
            <a:avLst/>
            <a:gdLst/>
            <a:ahLst/>
            <a:cxnLst/>
            <a:rect l="l" t="t" r="r" b="b"/>
            <a:pathLst>
              <a:path w="18931454" h="2243379">
                <a:moveTo>
                  <a:pt x="0" y="386099"/>
                </a:moveTo>
                <a:cubicBezTo>
                  <a:pt x="0" y="172624"/>
                  <a:pt x="164938" y="0"/>
                  <a:pt x="367844" y="0"/>
                </a:cubicBezTo>
                <a:lnTo>
                  <a:pt x="18563613" y="0"/>
                </a:lnTo>
                <a:lnTo>
                  <a:pt x="18563613" y="18302"/>
                </a:lnTo>
                <a:lnTo>
                  <a:pt x="18563613" y="0"/>
                </a:lnTo>
                <a:cubicBezTo>
                  <a:pt x="18766518" y="0"/>
                  <a:pt x="18931454" y="172624"/>
                  <a:pt x="18931454" y="386099"/>
                </a:cubicBezTo>
                <a:lnTo>
                  <a:pt x="18914261" y="386099"/>
                </a:lnTo>
                <a:lnTo>
                  <a:pt x="18931454" y="386099"/>
                </a:lnTo>
                <a:lnTo>
                  <a:pt x="18931454" y="1857287"/>
                </a:lnTo>
                <a:lnTo>
                  <a:pt x="18914261" y="1857287"/>
                </a:lnTo>
                <a:lnTo>
                  <a:pt x="18931454" y="1857287"/>
                </a:lnTo>
                <a:cubicBezTo>
                  <a:pt x="18931454" y="2070762"/>
                  <a:pt x="18766518" y="2243379"/>
                  <a:pt x="18563613" y="2243379"/>
                </a:cubicBezTo>
                <a:lnTo>
                  <a:pt x="18563613" y="2225084"/>
                </a:lnTo>
                <a:lnTo>
                  <a:pt x="18563613" y="2243379"/>
                </a:lnTo>
                <a:lnTo>
                  <a:pt x="367844" y="2243379"/>
                </a:lnTo>
                <a:lnTo>
                  <a:pt x="367844" y="2225084"/>
                </a:lnTo>
                <a:lnTo>
                  <a:pt x="367844" y="2243379"/>
                </a:lnTo>
                <a:cubicBezTo>
                  <a:pt x="164938" y="2243379"/>
                  <a:pt x="0" y="2070762"/>
                  <a:pt x="0" y="1857287"/>
                </a:cubicBezTo>
                <a:lnTo>
                  <a:pt x="0" y="386099"/>
                </a:lnTo>
                <a:lnTo>
                  <a:pt x="17195" y="386099"/>
                </a:lnTo>
                <a:lnTo>
                  <a:pt x="0" y="386099"/>
                </a:lnTo>
                <a:moveTo>
                  <a:pt x="34391" y="386099"/>
                </a:moveTo>
                <a:lnTo>
                  <a:pt x="34391" y="1857287"/>
                </a:lnTo>
                <a:lnTo>
                  <a:pt x="17195" y="1857287"/>
                </a:lnTo>
                <a:lnTo>
                  <a:pt x="34391" y="1857287"/>
                </a:lnTo>
                <a:cubicBezTo>
                  <a:pt x="34391" y="2050117"/>
                  <a:pt x="183509" y="2206782"/>
                  <a:pt x="367844" y="2206782"/>
                </a:cubicBezTo>
                <a:lnTo>
                  <a:pt x="18563613" y="2206782"/>
                </a:lnTo>
                <a:cubicBezTo>
                  <a:pt x="18747947" y="2206782"/>
                  <a:pt x="18897065" y="2050117"/>
                  <a:pt x="18897065" y="1857287"/>
                </a:cubicBezTo>
                <a:lnTo>
                  <a:pt x="18897065" y="386099"/>
                </a:lnTo>
                <a:cubicBezTo>
                  <a:pt x="18897065" y="193269"/>
                  <a:pt x="18747947" y="36604"/>
                  <a:pt x="18563613" y="36604"/>
                </a:cubicBezTo>
                <a:lnTo>
                  <a:pt x="367844" y="36604"/>
                </a:lnTo>
                <a:lnTo>
                  <a:pt x="367844" y="18302"/>
                </a:lnTo>
                <a:lnTo>
                  <a:pt x="367844" y="36604"/>
                </a:lnTo>
                <a:cubicBezTo>
                  <a:pt x="183509" y="36604"/>
                  <a:pt x="34391" y="193269"/>
                  <a:pt x="34391" y="386099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076998" y="3065302"/>
            <a:ext cx="14198565" cy="171821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/>
            <a:r>
              <a:rPr lang="en-MY" sz="40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Menyasarkan</a:t>
            </a:r>
            <a:r>
              <a:rPr lang="en-MY" sz="4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semula</a:t>
            </a:r>
            <a:r>
              <a:rPr lang="en-MY" sz="4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subsidi</a:t>
            </a:r>
            <a:r>
              <a:rPr lang="en-MY" sz="4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bahan</a:t>
            </a:r>
            <a:r>
              <a:rPr lang="en-MY" sz="4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api</a:t>
            </a:r>
            <a:r>
              <a:rPr lang="en-MY" sz="4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kepada</a:t>
            </a:r>
            <a:r>
              <a:rPr lang="en-MY" sz="4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golongan</a:t>
            </a:r>
            <a:r>
              <a:rPr lang="en-MY" sz="4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yang </a:t>
            </a:r>
            <a:r>
              <a:rPr lang="en-MY" sz="40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memerlukan</a:t>
            </a:r>
            <a:r>
              <a:rPr lang="en-MY" sz="4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sp>
        <p:nvSpPr>
          <p:cNvPr id="16" name="Freeform 16"/>
          <p:cNvSpPr/>
          <p:nvPr/>
        </p:nvSpPr>
        <p:spPr>
          <a:xfrm>
            <a:off x="3060734" y="5155449"/>
            <a:ext cx="14198591" cy="1682521"/>
          </a:xfrm>
          <a:custGeom>
            <a:avLst/>
            <a:gdLst/>
            <a:ahLst/>
            <a:cxnLst/>
            <a:rect l="l" t="t" r="r" b="b"/>
            <a:pathLst>
              <a:path w="18931455" h="2243362">
                <a:moveTo>
                  <a:pt x="0" y="386471"/>
                </a:moveTo>
                <a:cubicBezTo>
                  <a:pt x="0" y="172752"/>
                  <a:pt x="160536" y="0"/>
                  <a:pt x="358077" y="0"/>
                </a:cubicBezTo>
                <a:lnTo>
                  <a:pt x="18573381" y="0"/>
                </a:lnTo>
                <a:lnTo>
                  <a:pt x="18573381" y="18827"/>
                </a:lnTo>
                <a:lnTo>
                  <a:pt x="18573381" y="0"/>
                </a:lnTo>
                <a:cubicBezTo>
                  <a:pt x="18770921" y="0"/>
                  <a:pt x="18931455" y="172752"/>
                  <a:pt x="18931455" y="386471"/>
                </a:cubicBezTo>
                <a:lnTo>
                  <a:pt x="18914263" y="386471"/>
                </a:lnTo>
                <a:lnTo>
                  <a:pt x="18931455" y="386471"/>
                </a:lnTo>
                <a:lnTo>
                  <a:pt x="18931455" y="1856897"/>
                </a:lnTo>
                <a:lnTo>
                  <a:pt x="18914263" y="1856897"/>
                </a:lnTo>
                <a:lnTo>
                  <a:pt x="18931455" y="1856897"/>
                </a:lnTo>
                <a:cubicBezTo>
                  <a:pt x="18931455" y="2070616"/>
                  <a:pt x="18770921" y="2243362"/>
                  <a:pt x="18573381" y="2243362"/>
                </a:cubicBezTo>
                <a:lnTo>
                  <a:pt x="18573381" y="2224541"/>
                </a:lnTo>
                <a:lnTo>
                  <a:pt x="18573381" y="2243362"/>
                </a:lnTo>
                <a:lnTo>
                  <a:pt x="358077" y="2243362"/>
                </a:lnTo>
                <a:lnTo>
                  <a:pt x="358077" y="2224541"/>
                </a:lnTo>
                <a:lnTo>
                  <a:pt x="358077" y="2243362"/>
                </a:lnTo>
                <a:cubicBezTo>
                  <a:pt x="160536" y="2243362"/>
                  <a:pt x="0" y="2070616"/>
                  <a:pt x="0" y="1856897"/>
                </a:cubicBezTo>
                <a:lnTo>
                  <a:pt x="0" y="386471"/>
                </a:lnTo>
                <a:lnTo>
                  <a:pt x="17195" y="386471"/>
                </a:lnTo>
                <a:lnTo>
                  <a:pt x="0" y="386471"/>
                </a:lnTo>
                <a:moveTo>
                  <a:pt x="34391" y="386471"/>
                </a:moveTo>
                <a:lnTo>
                  <a:pt x="34391" y="1856897"/>
                </a:lnTo>
                <a:lnTo>
                  <a:pt x="17195" y="1856897"/>
                </a:lnTo>
                <a:lnTo>
                  <a:pt x="34391" y="1856897"/>
                </a:lnTo>
                <a:cubicBezTo>
                  <a:pt x="34391" y="2049229"/>
                  <a:pt x="179107" y="2205715"/>
                  <a:pt x="358077" y="2205715"/>
                </a:cubicBezTo>
                <a:lnTo>
                  <a:pt x="18573381" y="2205715"/>
                </a:lnTo>
                <a:cubicBezTo>
                  <a:pt x="18752350" y="2205715"/>
                  <a:pt x="18897067" y="2049229"/>
                  <a:pt x="18897067" y="1856897"/>
                </a:cubicBezTo>
                <a:lnTo>
                  <a:pt x="18897067" y="386471"/>
                </a:lnTo>
                <a:cubicBezTo>
                  <a:pt x="18897067" y="194139"/>
                  <a:pt x="18752350" y="37653"/>
                  <a:pt x="18573381" y="37653"/>
                </a:cubicBezTo>
                <a:lnTo>
                  <a:pt x="358077" y="37653"/>
                </a:lnTo>
                <a:lnTo>
                  <a:pt x="358077" y="18827"/>
                </a:lnTo>
                <a:lnTo>
                  <a:pt x="358077" y="37653"/>
                </a:lnTo>
                <a:cubicBezTo>
                  <a:pt x="179107" y="37653"/>
                  <a:pt x="34391" y="194139"/>
                  <a:pt x="34391" y="386471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3060734" y="5119730"/>
            <a:ext cx="14198565" cy="171821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/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Mengawal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kenaikan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harga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barangan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melalui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subsidi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kepada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sektor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tertentu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0" name="Freeform 20"/>
          <p:cNvSpPr/>
          <p:nvPr/>
        </p:nvSpPr>
        <p:spPr>
          <a:xfrm>
            <a:off x="3060734" y="7152089"/>
            <a:ext cx="14198591" cy="1759026"/>
          </a:xfrm>
          <a:custGeom>
            <a:avLst/>
            <a:gdLst/>
            <a:ahLst/>
            <a:cxnLst/>
            <a:rect l="l" t="t" r="r" b="b"/>
            <a:pathLst>
              <a:path w="18931455" h="2345367">
                <a:moveTo>
                  <a:pt x="0" y="404044"/>
                </a:moveTo>
                <a:cubicBezTo>
                  <a:pt x="0" y="180607"/>
                  <a:pt x="160536" y="0"/>
                  <a:pt x="358077" y="0"/>
                </a:cubicBezTo>
                <a:lnTo>
                  <a:pt x="18573381" y="0"/>
                </a:lnTo>
                <a:lnTo>
                  <a:pt x="18573381" y="19683"/>
                </a:lnTo>
                <a:lnTo>
                  <a:pt x="18573381" y="0"/>
                </a:lnTo>
                <a:cubicBezTo>
                  <a:pt x="18770921" y="0"/>
                  <a:pt x="18931455" y="180607"/>
                  <a:pt x="18931455" y="404044"/>
                </a:cubicBezTo>
                <a:lnTo>
                  <a:pt x="18914263" y="404044"/>
                </a:lnTo>
                <a:lnTo>
                  <a:pt x="18931455" y="404044"/>
                </a:lnTo>
                <a:lnTo>
                  <a:pt x="18931455" y="1941332"/>
                </a:lnTo>
                <a:lnTo>
                  <a:pt x="18914263" y="1941332"/>
                </a:lnTo>
                <a:lnTo>
                  <a:pt x="18931455" y="1941332"/>
                </a:lnTo>
                <a:cubicBezTo>
                  <a:pt x="18931455" y="2164768"/>
                  <a:pt x="18770921" y="2345367"/>
                  <a:pt x="18573381" y="2345367"/>
                </a:cubicBezTo>
                <a:lnTo>
                  <a:pt x="18573381" y="2325693"/>
                </a:lnTo>
                <a:lnTo>
                  <a:pt x="18573381" y="2345367"/>
                </a:lnTo>
                <a:lnTo>
                  <a:pt x="358077" y="2345367"/>
                </a:lnTo>
                <a:lnTo>
                  <a:pt x="358077" y="2325693"/>
                </a:lnTo>
                <a:lnTo>
                  <a:pt x="358077" y="2345367"/>
                </a:lnTo>
                <a:cubicBezTo>
                  <a:pt x="160536" y="2345367"/>
                  <a:pt x="0" y="2164768"/>
                  <a:pt x="0" y="1941332"/>
                </a:cubicBezTo>
                <a:lnTo>
                  <a:pt x="0" y="404044"/>
                </a:lnTo>
                <a:lnTo>
                  <a:pt x="17195" y="404044"/>
                </a:lnTo>
                <a:lnTo>
                  <a:pt x="0" y="404044"/>
                </a:lnTo>
                <a:moveTo>
                  <a:pt x="34391" y="404044"/>
                </a:moveTo>
                <a:lnTo>
                  <a:pt x="34391" y="1941332"/>
                </a:lnTo>
                <a:lnTo>
                  <a:pt x="17195" y="1941332"/>
                </a:lnTo>
                <a:lnTo>
                  <a:pt x="34391" y="1941332"/>
                </a:lnTo>
                <a:cubicBezTo>
                  <a:pt x="34391" y="2142409"/>
                  <a:pt x="179107" y="2306010"/>
                  <a:pt x="358077" y="2306010"/>
                </a:cubicBezTo>
                <a:lnTo>
                  <a:pt x="18573381" y="2306010"/>
                </a:lnTo>
                <a:cubicBezTo>
                  <a:pt x="18752350" y="2306010"/>
                  <a:pt x="18897067" y="2142409"/>
                  <a:pt x="18897067" y="1941332"/>
                </a:cubicBezTo>
                <a:lnTo>
                  <a:pt x="18897067" y="404044"/>
                </a:lnTo>
                <a:cubicBezTo>
                  <a:pt x="18897067" y="202967"/>
                  <a:pt x="18752350" y="39365"/>
                  <a:pt x="18573381" y="39365"/>
                </a:cubicBezTo>
                <a:lnTo>
                  <a:pt x="358077" y="39365"/>
                </a:lnTo>
                <a:lnTo>
                  <a:pt x="358077" y="19683"/>
                </a:lnTo>
                <a:lnTo>
                  <a:pt x="358077" y="39365"/>
                </a:lnTo>
                <a:cubicBezTo>
                  <a:pt x="179107" y="39365"/>
                  <a:pt x="34391" y="202967"/>
                  <a:pt x="34391" y="404044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060734" y="7116370"/>
            <a:ext cx="14198565" cy="179472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/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Membantu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sektor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pertanian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terkesan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kenaikan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kos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bahan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api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8F57205-50ED-2DD7-684B-12D0F9EC24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83056" y="3104875"/>
            <a:ext cx="1589282" cy="16649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9E55184-7F26-6B25-43E3-4CB53C3C36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83054" y="5155448"/>
            <a:ext cx="1589283" cy="16649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BC5970A-4569-6622-9D8B-7D55D4BBD1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05621" y="7150273"/>
            <a:ext cx="1666718" cy="174608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72B8C-A714-ACF7-2D56-B50F579F6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70796B5-15D5-B065-8003-1FBE00530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836981"/>
            <a:ext cx="12371832" cy="642131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F5D61A8A-5318-F3CF-95E0-BAD2DEB65D97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9E94419-BA41-8D71-59A8-F80D56D5653D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8A1BEB6-BAE4-50CB-EED9-D9EB629C9BBA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2CDB146-8709-438B-3219-C5D4E7533E03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6AD44514-B869-A219-6784-BEE39A1440C3}"/>
              </a:ext>
            </a:extLst>
          </p:cNvPr>
          <p:cNvSpPr/>
          <p:nvPr/>
        </p:nvSpPr>
        <p:spPr>
          <a:xfrm>
            <a:off x="6400800" y="1790700"/>
            <a:ext cx="3124200" cy="6773305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13BDC02-61ED-9D5B-5A28-67A65E097221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E9863D6-2775-7127-DFDB-9BF3CF0C3E68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38D1981-48C2-CE1A-C848-AEBFA719B72B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C91CA32E-6EFB-1027-C89A-F8ADE2D32CEE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8B6ABDD5-09D8-C138-9C8F-5682BDD2349B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6B839DF9-BA3A-FB92-E61D-1E052C883480}"/>
              </a:ext>
            </a:extLst>
          </p:cNvPr>
          <p:cNvSpPr/>
          <p:nvPr/>
        </p:nvSpPr>
        <p:spPr>
          <a:xfrm>
            <a:off x="1028699" y="1028700"/>
            <a:ext cx="14510385" cy="1185671"/>
          </a:xfrm>
          <a:custGeom>
            <a:avLst/>
            <a:gdLst/>
            <a:ahLst/>
            <a:cxnLst/>
            <a:rect l="l" t="t" r="r" b="b"/>
            <a:pathLst>
              <a:path w="12457147" h="1580895">
                <a:moveTo>
                  <a:pt x="0" y="0"/>
                </a:moveTo>
                <a:lnTo>
                  <a:pt x="12457147" y="0"/>
                </a:lnTo>
                <a:lnTo>
                  <a:pt x="12457147" y="1580895"/>
                </a:lnTo>
                <a:lnTo>
                  <a:pt x="0" y="1580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998AA08-9BB5-7370-F6AC-F893D6CF34A0}"/>
              </a:ext>
            </a:extLst>
          </p:cNvPr>
          <p:cNvSpPr txBox="1"/>
          <p:nvPr/>
        </p:nvSpPr>
        <p:spPr>
          <a:xfrm>
            <a:off x="1028699" y="1014413"/>
            <a:ext cx="14510385" cy="77552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	10.2.2)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Teruskan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”.	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6C2C3BE3-F739-F87F-0CF5-5EF39835D0AE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B2474F32-9F2F-C0B2-B93B-0255DBA4C3BA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2EE6EB1E-002F-1528-E32F-DC385DF56A3F}"/>
              </a:ext>
            </a:extLst>
          </p:cNvPr>
          <p:cNvGrpSpPr/>
          <p:nvPr/>
        </p:nvGrpSpPr>
        <p:grpSpPr>
          <a:xfrm>
            <a:off x="8991600" y="8572500"/>
            <a:ext cx="914400" cy="457200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B091A4C-BDA0-D8CB-5BEA-3CD6EC54EBB2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32FF5FC5-7AF9-F15F-00A8-966E8677824E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223EA79-0124-1337-3CED-D5C0E38FECFF}"/>
              </a:ext>
            </a:extLst>
          </p:cNvPr>
          <p:cNvSpPr txBox="1"/>
          <p:nvPr/>
        </p:nvSpPr>
        <p:spPr>
          <a:xfrm>
            <a:off x="12192000" y="3462635"/>
            <a:ext cx="3048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/>
              <a:t>BUDI AGRI-KOMODITI</a:t>
            </a:r>
          </a:p>
        </p:txBody>
      </p:sp>
    </p:spTree>
    <p:extLst>
      <p:ext uri="{BB962C8B-B14F-4D97-AF65-F5344CB8AC3E}">
        <p14:creationId xmlns:p14="http://schemas.microsoft.com/office/powerpoint/2010/main" val="687785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8EA32-A20D-FE63-FCC1-83ED527DC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14B51BCA-8D83-48D1-E448-A7D63A7BC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084" y="2904674"/>
            <a:ext cx="12371832" cy="635362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3D40B76D-AEC4-BAF8-CE72-719E59A92A01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D09321E-85D4-29EC-93F2-37B55AB016EB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07FFEC4-BD86-381F-290F-8F9B18597D6B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38DF074-81C3-1E73-8D0C-1F6853FB5AD3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554C4C23-1FF3-A021-0B6F-B858245BABE2}"/>
              </a:ext>
            </a:extLst>
          </p:cNvPr>
          <p:cNvSpPr/>
          <p:nvPr/>
        </p:nvSpPr>
        <p:spPr>
          <a:xfrm flipH="1">
            <a:off x="9144000" y="2552699"/>
            <a:ext cx="0" cy="3274223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02C711F4-5D87-5185-789A-530B8A7F1275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8343B21-9D08-2C8A-09E7-CD433634976B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F14FC82-D3D7-B848-DE2D-8DE71C8008BA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E2B05091-5C07-67AC-370D-9F70A2D58574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99F504D7-3131-C562-227B-10EB0FF2E293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78D6B755-2862-6855-F1A9-E6B8916FE695}"/>
              </a:ext>
            </a:extLst>
          </p:cNvPr>
          <p:cNvGrpSpPr/>
          <p:nvPr/>
        </p:nvGrpSpPr>
        <p:grpSpPr>
          <a:xfrm>
            <a:off x="1028700" y="1014413"/>
            <a:ext cx="13525500" cy="1199958"/>
            <a:chOff x="0" y="-19049"/>
            <a:chExt cx="18034000" cy="1599944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4CAA1DF-3270-5831-C5BA-574D36EFA796}"/>
                </a:ext>
              </a:extLst>
            </p:cNvPr>
            <p:cNvSpPr/>
            <p:nvPr/>
          </p:nvSpPr>
          <p:spPr>
            <a:xfrm>
              <a:off x="0" y="0"/>
              <a:ext cx="12457147" cy="1580895"/>
            </a:xfrm>
            <a:custGeom>
              <a:avLst/>
              <a:gdLst/>
              <a:ahLst/>
              <a:cxnLst/>
              <a:rect l="l" t="t" r="r" b="b"/>
              <a:pathLst>
                <a:path w="12457147" h="1580895">
                  <a:moveTo>
                    <a:pt x="0" y="0"/>
                  </a:moveTo>
                  <a:lnTo>
                    <a:pt x="12457147" y="0"/>
                  </a:lnTo>
                  <a:lnTo>
                    <a:pt x="12457147" y="1580895"/>
                  </a:lnTo>
                  <a:lnTo>
                    <a:pt x="0" y="15808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8E548AF6-8EAD-083F-1BC7-F93564FD97CE}"/>
                </a:ext>
              </a:extLst>
            </p:cNvPr>
            <p:cNvSpPr txBox="1"/>
            <p:nvPr/>
          </p:nvSpPr>
          <p:spPr>
            <a:xfrm>
              <a:off x="0" y="-19049"/>
              <a:ext cx="18034000" cy="159994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MY" sz="3000" dirty="0">
                  <a:latin typeface="Poppins" panose="00000500000000000000" pitchFamily="2" charset="0"/>
                  <a:cs typeface="Poppins" panose="00000500000000000000" pitchFamily="2" charset="0"/>
                </a:rPr>
                <a:t>	10.2.3) Masukkan </a:t>
              </a:r>
              <a:r>
                <a:rPr lang="en-MY" sz="3000" dirty="0" err="1">
                  <a:latin typeface="Poppins" panose="00000500000000000000" pitchFamily="2" charset="0"/>
                  <a:cs typeface="Poppins" panose="00000500000000000000" pitchFamily="2" charset="0"/>
                </a:rPr>
                <a:t>nombor</a:t>
              </a:r>
              <a:r>
                <a:rPr lang="en-MY" sz="30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latin typeface="Poppins" panose="00000500000000000000" pitchFamily="2" charset="0"/>
                  <a:cs typeface="Poppins" panose="00000500000000000000" pitchFamily="2" charset="0"/>
                </a:rPr>
                <a:t>kad</a:t>
              </a:r>
              <a:r>
                <a:rPr lang="en-MY" sz="30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pengenalan</a:t>
              </a:r>
              <a:r>
                <a:rPr lang="en-MY" sz="3000" dirty="0">
                  <a:latin typeface="Poppins" panose="00000500000000000000" pitchFamily="2" charset="0"/>
                  <a:cs typeface="Poppins" panose="00000500000000000000" pitchFamily="2" charset="0"/>
                </a:rPr>
                <a:t> dan kata </a:t>
              </a:r>
              <a:r>
                <a:rPr lang="en-MY" sz="3000" dirty="0" err="1">
                  <a:latin typeface="Poppins" panose="00000500000000000000" pitchFamily="2" charset="0"/>
                  <a:cs typeface="Poppins" panose="00000500000000000000" pitchFamily="2" charset="0"/>
                </a:rPr>
                <a:t>laluan</a:t>
              </a:r>
              <a:r>
                <a:rPr lang="en-MY" sz="3000" dirty="0">
                  <a:latin typeface="Poppins" panose="00000500000000000000" pitchFamily="2" charset="0"/>
                  <a:cs typeface="Poppins" panose="00000500000000000000" pitchFamily="2" charset="0"/>
                </a:rPr>
                <a:t> untuk 		   proses </a:t>
              </a:r>
              <a:r>
                <a:rPr lang="en-MY" sz="30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pengesahan</a:t>
              </a:r>
              <a:r>
                <a:rPr lang="en-MY" sz="3000" dirty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  <a:p>
              <a:r>
                <a:rPr lang="en-MY" sz="3000" dirty="0">
                  <a:latin typeface="Poppins" panose="00000500000000000000" pitchFamily="2" charset="0"/>
                  <a:cs typeface="Poppins" panose="00000500000000000000" pitchFamily="2" charset="0"/>
                </a:rPr>
                <a:t>	10.2.4) Di </a:t>
              </a:r>
              <a:r>
                <a:rPr lang="en-MY" sz="3000" dirty="0" err="1">
                  <a:latin typeface="Poppins" panose="00000500000000000000" pitchFamily="2" charset="0"/>
                  <a:cs typeface="Poppins" panose="00000500000000000000" pitchFamily="2" charset="0"/>
                </a:rPr>
                <a:t>paparan</a:t>
              </a:r>
              <a:r>
                <a:rPr lang="en-MY" sz="30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latin typeface="Poppins" panose="00000500000000000000" pitchFamily="2" charset="0"/>
                  <a:cs typeface="Poppins" panose="00000500000000000000" pitchFamily="2" charset="0"/>
                </a:rPr>
                <a:t>berikutnya</a:t>
              </a:r>
              <a:r>
                <a:rPr lang="en-MY" sz="3000" dirty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MY" sz="3000" dirty="0" err="1">
                  <a:latin typeface="Poppins" panose="00000500000000000000" pitchFamily="2" charset="0"/>
                  <a:cs typeface="Poppins" panose="00000500000000000000" pitchFamily="2" charset="0"/>
                </a:rPr>
                <a:t>sila</a:t>
              </a:r>
              <a:r>
                <a:rPr lang="en-MY" sz="30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latin typeface="Poppins" panose="00000500000000000000" pitchFamily="2" charset="0"/>
                  <a:cs typeface="Poppins" panose="00000500000000000000" pitchFamily="2" charset="0"/>
                </a:rPr>
                <a:t>tekan</a:t>
              </a:r>
              <a:r>
                <a:rPr lang="en-MY" sz="30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000" dirty="0" err="1">
                  <a:latin typeface="Poppins" panose="00000500000000000000" pitchFamily="2" charset="0"/>
                  <a:cs typeface="Poppins" panose="00000500000000000000" pitchFamily="2" charset="0"/>
                </a:rPr>
                <a:t>butang</a:t>
              </a:r>
              <a:r>
                <a:rPr lang="en-MY" sz="3000" dirty="0">
                  <a:latin typeface="Poppins" panose="00000500000000000000" pitchFamily="2" charset="0"/>
                  <a:cs typeface="Poppins" panose="00000500000000000000" pitchFamily="2" charset="0"/>
                </a:rPr>
                <a:t> “</a:t>
              </a:r>
              <a:r>
                <a:rPr lang="en-MY" sz="3000" dirty="0" err="1">
                  <a:latin typeface="Poppins" panose="00000500000000000000" pitchFamily="2" charset="0"/>
                  <a:cs typeface="Poppins" panose="00000500000000000000" pitchFamily="2" charset="0"/>
                </a:rPr>
                <a:t>Hantar</a:t>
              </a:r>
              <a:r>
                <a:rPr lang="en-MY" sz="3000" dirty="0">
                  <a:latin typeface="Poppins" panose="00000500000000000000" pitchFamily="2" charset="0"/>
                  <a:cs typeface="Poppins" panose="00000500000000000000" pitchFamily="2" charset="0"/>
                </a:rPr>
                <a:t>”.</a:t>
              </a:r>
            </a:p>
          </p:txBody>
        </p:sp>
      </p:grp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E9AB601B-EC4E-533A-F6E1-81760183C997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F89435F-0EE7-A0DE-EC84-4BB2B6B1EF3B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210DF-209E-37E8-F620-569907CCF65E}"/>
              </a:ext>
            </a:extLst>
          </p:cNvPr>
          <p:cNvSpPr txBox="1"/>
          <p:nvPr/>
        </p:nvSpPr>
        <p:spPr>
          <a:xfrm>
            <a:off x="12192000" y="3462635"/>
            <a:ext cx="3048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/>
              <a:t>BUDI AGRI-KOMODITI</a:t>
            </a:r>
          </a:p>
        </p:txBody>
      </p:sp>
      <p:grpSp>
        <p:nvGrpSpPr>
          <p:cNvPr id="22" name="Group 18">
            <a:extLst>
              <a:ext uri="{FF2B5EF4-FFF2-40B4-BE49-F238E27FC236}">
                <a16:creationId xmlns:a16="http://schemas.microsoft.com/office/drawing/2014/main" id="{E9EBA505-1FE7-7AB9-5A36-461198EA1A12}"/>
              </a:ext>
            </a:extLst>
          </p:cNvPr>
          <p:cNvGrpSpPr/>
          <p:nvPr/>
        </p:nvGrpSpPr>
        <p:grpSpPr>
          <a:xfrm>
            <a:off x="7620000" y="5827683"/>
            <a:ext cx="3048000" cy="2440017"/>
            <a:chOff x="0" y="0"/>
            <a:chExt cx="647785" cy="167761"/>
          </a:xfrm>
        </p:grpSpPr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CE04E94-1ADB-3A75-8CE8-F3A0EA274D43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A7FE362A-B980-797D-56B7-5A066BF2FD6B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42265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876965"/>
            <a:ext cx="16230600" cy="1982724"/>
            <a:chOff x="0" y="0"/>
            <a:chExt cx="21640800" cy="26436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Dokumen</a:t>
              </a:r>
              <a:r>
                <a:rPr lang="en-US" sz="9000" b="1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Sokongan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8" name="Freeform 18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FB21321-9548-B412-32E3-DF7EA02F5DC2}"/>
              </a:ext>
            </a:extLst>
          </p:cNvPr>
          <p:cNvSpPr txBox="1">
            <a:spLocks/>
          </p:cNvSpPr>
          <p:nvPr/>
        </p:nvSpPr>
        <p:spPr>
          <a:xfrm>
            <a:off x="1028699" y="2859689"/>
            <a:ext cx="14510385" cy="49943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/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Salinan Kad </a:t>
            </a:r>
            <a:r>
              <a:rPr lang="en-MY" sz="4000" dirty="0" err="1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Pengenalan</a:t>
            </a:r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b="1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(MyKad)</a:t>
            </a:r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;</a:t>
            </a:r>
          </a:p>
          <a:p>
            <a:pPr marL="449263" indent="-449263"/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Salinan </a:t>
            </a:r>
            <a:r>
              <a:rPr lang="en-MY" sz="4000" dirty="0" err="1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Lesen</a:t>
            </a:r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Kenderaan</a:t>
            </a:r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Motor </a:t>
            </a:r>
            <a:r>
              <a:rPr lang="en-MY" sz="4000" b="1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en-MY" sz="4000" b="1" dirty="0" err="1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Cukai</a:t>
            </a:r>
            <a:r>
              <a:rPr lang="en-MY" sz="4000" b="1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Jalan)</a:t>
            </a:r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;</a:t>
            </a:r>
          </a:p>
          <a:p>
            <a:pPr marL="449263" indent="-449263"/>
            <a:r>
              <a:rPr lang="en-MY" sz="4000" dirty="0" err="1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Penyata</a:t>
            </a:r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Pendapatan</a:t>
            </a:r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Slip </a:t>
            </a:r>
            <a:r>
              <a:rPr lang="en-MY" sz="4000" dirty="0" err="1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Gaji</a:t>
            </a:r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(Jika Ada);</a:t>
            </a:r>
          </a:p>
          <a:p>
            <a:pPr marL="449263" indent="-449263"/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Geran </a:t>
            </a:r>
            <a:r>
              <a:rPr lang="en-MY" sz="4000" dirty="0" err="1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Kenderaan</a:t>
            </a:r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bagi </a:t>
            </a:r>
            <a:r>
              <a:rPr lang="en-MY" sz="4000" dirty="0" err="1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Budi </a:t>
            </a:r>
            <a:r>
              <a:rPr lang="en-MY" sz="4000" dirty="0" err="1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; DAN</a:t>
            </a:r>
          </a:p>
          <a:p>
            <a:pPr marL="449263" indent="-449263"/>
            <a:r>
              <a:rPr lang="en-MY" sz="4000" dirty="0" err="1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Sijil</a:t>
            </a:r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Pendaftaran</a:t>
            </a:r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Kementerian bagi Budi Agri-</a:t>
            </a:r>
            <a:r>
              <a:rPr lang="en-MY" sz="4000" dirty="0" err="1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Komoditi</a:t>
            </a:r>
            <a:r>
              <a:rPr lang="en-MY" sz="4000" dirty="0">
                <a:solidFill>
                  <a:srgbClr val="22222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15A393F-DA9F-5CF1-CA5C-4B5938BDC1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5769">
            <a:off x="14982159" y="5102755"/>
            <a:ext cx="4554285" cy="455428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E4CC8-17FD-749D-4798-A6A8E018D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D133880-EBE5-07A3-E6EE-22700730F0E9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323FFCC-5C45-080D-8BF4-D9CCDB169566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386B5E1-AB12-E601-961E-24B4F1F0870F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F9FD7C9-D1DE-57CD-05D9-897753EABBD2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E455F48-96E1-A072-DEF6-F6E1A892A77D}"/>
              </a:ext>
            </a:extLst>
          </p:cNvPr>
          <p:cNvGrpSpPr/>
          <p:nvPr/>
        </p:nvGrpSpPr>
        <p:grpSpPr>
          <a:xfrm>
            <a:off x="1028700" y="876965"/>
            <a:ext cx="16230600" cy="1982724"/>
            <a:chOff x="0" y="0"/>
            <a:chExt cx="21640800" cy="264363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0A14C5F-DE89-2750-5B25-42FB02AE6C81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2410F03-454C-366E-7B59-AB9DE9440992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Pembayaran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7A61B03-8DE9-1FB7-4D68-E7416D440002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7D8219D-2680-73A0-3DBC-D9958BD9B5E2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6F0AE0C-505D-5D7E-0EF2-69F0C16BF9AB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5D651BA2-9061-8A13-09C8-300D3E219FC3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F67711D7-2BBA-19D3-ADF8-5C6B800C146E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900D16CF-762E-E02A-4BCB-B4C024023B56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 descr="A blue and black sign  Description automatically generated">
            <a:extLst>
              <a:ext uri="{FF2B5EF4-FFF2-40B4-BE49-F238E27FC236}">
                <a16:creationId xmlns:a16="http://schemas.microsoft.com/office/drawing/2014/main" id="{03B621B4-DDFD-5CC6-2054-B72A6C76DB15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D4EF8FFC-D81D-86A6-8F17-75A45F1F0776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85E6779-7B27-5E83-16C2-12C144E25A95}"/>
              </a:ext>
            </a:extLst>
          </p:cNvPr>
          <p:cNvSpPr txBox="1">
            <a:spLocks/>
          </p:cNvSpPr>
          <p:nvPr/>
        </p:nvSpPr>
        <p:spPr>
          <a:xfrm>
            <a:off x="1028700" y="2933700"/>
            <a:ext cx="16230600" cy="10616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" lvl="1" indent="0">
              <a:buNone/>
            </a:pP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Bantuan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akan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diagihkan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mengikut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kaedah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seperti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berikut</a:t>
            </a:r>
            <a:r>
              <a: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</a:t>
            </a:r>
            <a:endParaRPr lang="en-MY" sz="4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17538" indent="0">
              <a:buNone/>
            </a:pPr>
            <a:endParaRPr lang="en-MY" sz="4000" dirty="0">
              <a:solidFill>
                <a:srgbClr val="22222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0444E6-DED7-26C3-4541-A4B722C357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50" y="4137635"/>
            <a:ext cx="1636718" cy="1636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EA49D3-D897-9221-EA53-ADCF08BDBB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135" y="4061435"/>
            <a:ext cx="1636718" cy="163671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07FF35C-A8F2-D3EB-A964-1155882C77B5}"/>
              </a:ext>
            </a:extLst>
          </p:cNvPr>
          <p:cNvSpPr/>
          <p:nvPr/>
        </p:nvSpPr>
        <p:spPr>
          <a:xfrm>
            <a:off x="1905000" y="6027998"/>
            <a:ext cx="5913019" cy="239210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Pengkreditan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ke dalam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akaun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bank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penerima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berdaftar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5D89C2-40F8-95E5-0E43-F30D7B657D76}"/>
              </a:ext>
            </a:extLst>
          </p:cNvPr>
          <p:cNvSpPr/>
          <p:nvPr/>
        </p:nvSpPr>
        <p:spPr>
          <a:xfrm>
            <a:off x="10469981" y="6027998"/>
            <a:ext cx="5913019" cy="239210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Tuntutan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secara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tunai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Kaunter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Bank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Simpanan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Nasional (BSN)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berhampiran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seluruh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Malaysia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termasuk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Sabah dan Sarawak.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BB235E-3F70-5A84-0953-6195D0491494}"/>
              </a:ext>
            </a:extLst>
          </p:cNvPr>
          <p:cNvSpPr txBox="1"/>
          <p:nvPr/>
        </p:nvSpPr>
        <p:spPr>
          <a:xfrm>
            <a:off x="8198868" y="6962438"/>
            <a:ext cx="1890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4800" b="1" dirty="0"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</a:p>
        </p:txBody>
      </p:sp>
    </p:spTree>
    <p:extLst>
      <p:ext uri="{BB962C8B-B14F-4D97-AF65-F5344CB8AC3E}">
        <p14:creationId xmlns:p14="http://schemas.microsoft.com/office/powerpoint/2010/main" val="3190827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14797"/>
            <a:chOff x="0" y="-301940"/>
            <a:chExt cx="21640800" cy="2953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51123"/>
            </a:xfrm>
            <a:custGeom>
              <a:avLst/>
              <a:gdLst/>
              <a:ahLst/>
              <a:cxnLst/>
              <a:rect l="l" t="t" r="r" b="b"/>
              <a:pathLst>
                <a:path w="21640800" h="2651123">
                  <a:moveTo>
                    <a:pt x="0" y="0"/>
                  </a:moveTo>
                  <a:lnTo>
                    <a:pt x="21640800" y="0"/>
                  </a:lnTo>
                  <a:lnTo>
                    <a:pt x="21640800" y="2651123"/>
                  </a:lnTo>
                  <a:lnTo>
                    <a:pt x="0" y="26511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01940"/>
              <a:ext cx="21640800" cy="249872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72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Tarikh </a:t>
              </a:r>
              <a:r>
                <a:rPr lang="en-US" sz="72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Pembayaran</a:t>
              </a:r>
              <a:r>
                <a:rPr lang="en-US" sz="72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72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Subsidi</a:t>
              </a:r>
              <a:endParaRPr lang="en-US" sz="72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1028700" y="2857500"/>
            <a:ext cx="16230600" cy="2296019"/>
            <a:chOff x="0" y="-949911"/>
            <a:chExt cx="21640800" cy="306136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1640800" cy="2111449"/>
            </a:xfrm>
            <a:custGeom>
              <a:avLst/>
              <a:gdLst/>
              <a:ahLst/>
              <a:cxnLst/>
              <a:rect l="l" t="t" r="r" b="b"/>
              <a:pathLst>
                <a:path w="21640800" h="2111449">
                  <a:moveTo>
                    <a:pt x="0" y="0"/>
                  </a:moveTo>
                  <a:lnTo>
                    <a:pt x="21640800" y="0"/>
                  </a:lnTo>
                  <a:lnTo>
                    <a:pt x="21640800" y="2111449"/>
                  </a:lnTo>
                  <a:lnTo>
                    <a:pt x="0" y="21114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49911"/>
              <a:ext cx="21640800" cy="24162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0" indent="0" algn="ctr">
                <a:buNone/>
              </a:pPr>
              <a:r>
                <a:rPr lang="en-MY" sz="400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BUDI </a:t>
              </a:r>
              <a:r>
                <a:rPr lang="en-MY" sz="4000" b="1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Individu</a:t>
              </a:r>
              <a:r>
                <a:rPr lang="en-MY" sz="400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:</a:t>
              </a:r>
            </a:p>
            <a:p>
              <a:pPr marL="0" indent="0" algn="ctr">
                <a:buNone/>
              </a:pP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Berikut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adalah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jadual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tarikh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pembayaran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subsidi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RM200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kepada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penerima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yang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layak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</p:txBody>
        </p:sp>
      </p:grpSp>
      <p:sp>
        <p:nvSpPr>
          <p:cNvPr id="24" name="Freeform 24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57CEE46-6A72-66B2-08C6-61060B2A7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070362"/>
              </p:ext>
            </p:extLst>
          </p:nvPr>
        </p:nvGraphicFramePr>
        <p:xfrm>
          <a:off x="1028700" y="5445141"/>
          <a:ext cx="7362000" cy="369063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81000">
                  <a:extLst>
                    <a:ext uri="{9D8B030D-6E8A-4147-A177-3AD203B41FA5}">
                      <a16:colId xmlns:a16="http://schemas.microsoft.com/office/drawing/2014/main" val="1329372580"/>
                    </a:ext>
                  </a:extLst>
                </a:gridCol>
                <a:gridCol w="3681000">
                  <a:extLst>
                    <a:ext uri="{9D8B030D-6E8A-4147-A177-3AD203B41FA5}">
                      <a16:colId xmlns:a16="http://schemas.microsoft.com/office/drawing/2014/main" val="2868714737"/>
                    </a:ext>
                  </a:extLst>
                </a:gridCol>
              </a:tblGrid>
              <a:tr h="523979">
                <a:tc>
                  <a:txBody>
                    <a:bodyPr/>
                    <a:lstStyle/>
                    <a:p>
                      <a:pPr algn="ctr"/>
                      <a:r>
                        <a:rPr lang="en-MY" sz="2600" b="1" dirty="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Tarikh </a:t>
                      </a:r>
                      <a:r>
                        <a:rPr lang="en-MY" sz="2600" b="1" dirty="0" err="1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Permohonan</a:t>
                      </a:r>
                      <a:endParaRPr lang="en-MY" sz="2600" b="1" dirty="0">
                        <a:solidFill>
                          <a:sysClr val="windowText" lastClr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30995" marR="130995" marT="65497" marB="654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600" b="1" dirty="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Tarikh </a:t>
                      </a:r>
                      <a:r>
                        <a:rPr lang="en-MY" sz="2600" b="1" dirty="0" err="1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Bayaran</a:t>
                      </a:r>
                      <a:endParaRPr lang="en-MY" sz="2600" b="1" dirty="0">
                        <a:solidFill>
                          <a:sysClr val="windowText" lastClr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30995" marR="130995" marT="65497" marB="65497" anchor="ctr"/>
                </a:tc>
                <a:extLst>
                  <a:ext uri="{0D108BD9-81ED-4DB2-BD59-A6C34878D82A}">
                    <a16:rowId xmlns:a16="http://schemas.microsoft.com/office/drawing/2014/main" val="212758186"/>
                  </a:ext>
                </a:extLst>
              </a:tr>
              <a:tr h="523979">
                <a:tc>
                  <a:txBody>
                    <a:bodyPr/>
                    <a:lstStyle/>
                    <a:p>
                      <a:r>
                        <a:rPr lang="en-MY" sz="260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1-31 Jan</a:t>
                      </a:r>
                    </a:p>
                  </a:txBody>
                  <a:tcPr marL="130995" marR="130995" marT="65497" marB="65497" anchor="ctr"/>
                </a:tc>
                <a:tc>
                  <a:txBody>
                    <a:bodyPr/>
                    <a:lstStyle/>
                    <a:p>
                      <a:r>
                        <a:rPr lang="en-MY" sz="2600" dirty="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 Feb (Jumaat)</a:t>
                      </a:r>
                    </a:p>
                  </a:txBody>
                  <a:tcPr marL="130995" marR="130995" marT="65497" marB="65497" anchor="ctr"/>
                </a:tc>
                <a:extLst>
                  <a:ext uri="{0D108BD9-81ED-4DB2-BD59-A6C34878D82A}">
                    <a16:rowId xmlns:a16="http://schemas.microsoft.com/office/drawing/2014/main" val="3323254920"/>
                  </a:ext>
                </a:extLst>
              </a:tr>
              <a:tr h="523979">
                <a:tc>
                  <a:txBody>
                    <a:bodyPr/>
                    <a:lstStyle/>
                    <a:p>
                      <a:r>
                        <a:rPr lang="en-MY" sz="260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1-28 Feb</a:t>
                      </a:r>
                    </a:p>
                  </a:txBody>
                  <a:tcPr marL="130995" marR="130995" marT="65497" marB="65497" anchor="ctr"/>
                </a:tc>
                <a:tc>
                  <a:txBody>
                    <a:bodyPr/>
                    <a:lstStyle/>
                    <a:p>
                      <a:r>
                        <a:rPr lang="en-MY" sz="2600" dirty="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 Mac (Jumaat)</a:t>
                      </a:r>
                    </a:p>
                  </a:txBody>
                  <a:tcPr marL="130995" marR="130995" marT="65497" marB="65497" anchor="ctr"/>
                </a:tc>
                <a:extLst>
                  <a:ext uri="{0D108BD9-81ED-4DB2-BD59-A6C34878D82A}">
                    <a16:rowId xmlns:a16="http://schemas.microsoft.com/office/drawing/2014/main" val="2419935561"/>
                  </a:ext>
                </a:extLst>
              </a:tr>
              <a:tr h="523979">
                <a:tc>
                  <a:txBody>
                    <a:bodyPr/>
                    <a:lstStyle/>
                    <a:p>
                      <a:r>
                        <a:rPr lang="en-MY" sz="260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1-31 Mac</a:t>
                      </a:r>
                    </a:p>
                  </a:txBody>
                  <a:tcPr marL="130995" marR="130995" marT="65497" marB="65497" anchor="ctr"/>
                </a:tc>
                <a:tc>
                  <a:txBody>
                    <a:bodyPr/>
                    <a:lstStyle/>
                    <a:p>
                      <a:r>
                        <a:rPr lang="en-MY" sz="2600" dirty="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 April (Jumaat)</a:t>
                      </a:r>
                    </a:p>
                  </a:txBody>
                  <a:tcPr marL="130995" marR="130995" marT="65497" marB="65497" anchor="ctr"/>
                </a:tc>
                <a:extLst>
                  <a:ext uri="{0D108BD9-81ED-4DB2-BD59-A6C34878D82A}">
                    <a16:rowId xmlns:a16="http://schemas.microsoft.com/office/drawing/2014/main" val="670132755"/>
                  </a:ext>
                </a:extLst>
              </a:tr>
              <a:tr h="523979">
                <a:tc>
                  <a:txBody>
                    <a:bodyPr/>
                    <a:lstStyle/>
                    <a:p>
                      <a:r>
                        <a:rPr lang="en-MY" sz="260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1-30 April</a:t>
                      </a:r>
                    </a:p>
                  </a:txBody>
                  <a:tcPr marL="130995" marR="130995" marT="65497" marB="65497" anchor="ctr"/>
                </a:tc>
                <a:tc>
                  <a:txBody>
                    <a:bodyPr/>
                    <a:lstStyle/>
                    <a:p>
                      <a:r>
                        <a:rPr lang="en-MY" sz="2600" dirty="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 Mei (Jumaat)</a:t>
                      </a:r>
                    </a:p>
                  </a:txBody>
                  <a:tcPr marL="130995" marR="130995" marT="65497" marB="65497" anchor="ctr"/>
                </a:tc>
                <a:extLst>
                  <a:ext uri="{0D108BD9-81ED-4DB2-BD59-A6C34878D82A}">
                    <a16:rowId xmlns:a16="http://schemas.microsoft.com/office/drawing/2014/main" val="661410415"/>
                  </a:ext>
                </a:extLst>
              </a:tr>
              <a:tr h="523979">
                <a:tc>
                  <a:txBody>
                    <a:bodyPr/>
                    <a:lstStyle/>
                    <a:p>
                      <a:r>
                        <a:rPr lang="en-MY" sz="260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1-31 Mei</a:t>
                      </a:r>
                    </a:p>
                  </a:txBody>
                  <a:tcPr marL="130995" marR="130995" marT="65497" marB="65497" anchor="ctr"/>
                </a:tc>
                <a:tc>
                  <a:txBody>
                    <a:bodyPr/>
                    <a:lstStyle/>
                    <a:p>
                      <a:r>
                        <a:rPr lang="en-MY" sz="2600" dirty="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 Jun (Jumaat)</a:t>
                      </a:r>
                    </a:p>
                  </a:txBody>
                  <a:tcPr marL="130995" marR="130995" marT="65497" marB="65497" anchor="ctr"/>
                </a:tc>
                <a:extLst>
                  <a:ext uri="{0D108BD9-81ED-4DB2-BD59-A6C34878D82A}">
                    <a16:rowId xmlns:a16="http://schemas.microsoft.com/office/drawing/2014/main" val="2722060720"/>
                  </a:ext>
                </a:extLst>
              </a:tr>
              <a:tr h="523979">
                <a:tc>
                  <a:txBody>
                    <a:bodyPr/>
                    <a:lstStyle/>
                    <a:p>
                      <a:r>
                        <a:rPr lang="en-MY" sz="2600" dirty="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1-30 Jun</a:t>
                      </a:r>
                    </a:p>
                  </a:txBody>
                  <a:tcPr marL="130995" marR="130995" marT="65497" marB="65497" anchor="ctr"/>
                </a:tc>
                <a:tc>
                  <a:txBody>
                    <a:bodyPr/>
                    <a:lstStyle/>
                    <a:p>
                      <a:r>
                        <a:rPr lang="en-MY" sz="2600" dirty="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 </a:t>
                      </a:r>
                      <a:r>
                        <a:rPr lang="en-MY" sz="2600" dirty="0" err="1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Julai</a:t>
                      </a:r>
                      <a:r>
                        <a:rPr lang="en-MY" sz="2600" dirty="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(</a:t>
                      </a:r>
                      <a:r>
                        <a:rPr lang="en-MY" sz="2600" dirty="0" err="1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Isnin</a:t>
                      </a:r>
                      <a:r>
                        <a:rPr lang="en-MY" sz="2600" dirty="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 marL="130995" marR="130995" marT="65497" marB="65497" anchor="ctr"/>
                </a:tc>
                <a:extLst>
                  <a:ext uri="{0D108BD9-81ED-4DB2-BD59-A6C34878D82A}">
                    <a16:rowId xmlns:a16="http://schemas.microsoft.com/office/drawing/2014/main" val="1340297036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4A487B7-2BAF-8086-1786-9F52BF342BEC}"/>
              </a:ext>
            </a:extLst>
          </p:cNvPr>
          <p:cNvSpPr txBox="1"/>
          <p:nvPr/>
        </p:nvSpPr>
        <p:spPr>
          <a:xfrm>
            <a:off x="3118999" y="4838700"/>
            <a:ext cx="318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Januari</a:t>
            </a:r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 - Jun 2025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9AFD43-E5CA-C82F-85CC-CF3D856ECA55}"/>
              </a:ext>
            </a:extLst>
          </p:cNvPr>
          <p:cNvSpPr txBox="1"/>
          <p:nvPr/>
        </p:nvSpPr>
        <p:spPr>
          <a:xfrm>
            <a:off x="11688159" y="4838700"/>
            <a:ext cx="3780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Julai</a:t>
            </a:r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 - </a:t>
            </a:r>
            <a:r>
              <a:rPr lang="en-MY" sz="2400" b="1" dirty="0" err="1">
                <a:latin typeface="Poppins" panose="00000500000000000000" pitchFamily="2" charset="0"/>
                <a:cs typeface="Poppins" panose="00000500000000000000" pitchFamily="2" charset="0"/>
              </a:rPr>
              <a:t>Disember</a:t>
            </a:r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 2025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76B25AB-9C40-3E9F-F8F6-74062337C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35538"/>
              </p:ext>
            </p:extLst>
          </p:nvPr>
        </p:nvGraphicFramePr>
        <p:xfrm>
          <a:off x="9897300" y="5445141"/>
          <a:ext cx="7362000" cy="368999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81000">
                  <a:extLst>
                    <a:ext uri="{9D8B030D-6E8A-4147-A177-3AD203B41FA5}">
                      <a16:colId xmlns:a16="http://schemas.microsoft.com/office/drawing/2014/main" val="1329372580"/>
                    </a:ext>
                  </a:extLst>
                </a:gridCol>
                <a:gridCol w="3681000">
                  <a:extLst>
                    <a:ext uri="{9D8B030D-6E8A-4147-A177-3AD203B41FA5}">
                      <a16:colId xmlns:a16="http://schemas.microsoft.com/office/drawing/2014/main" val="2868714737"/>
                    </a:ext>
                  </a:extLst>
                </a:gridCol>
              </a:tblGrid>
              <a:tr h="529947">
                <a:tc>
                  <a:txBody>
                    <a:bodyPr/>
                    <a:lstStyle/>
                    <a:p>
                      <a:pPr algn="ctr"/>
                      <a:r>
                        <a:rPr lang="en-MY" sz="2600" b="1" dirty="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Tarikh </a:t>
                      </a:r>
                      <a:r>
                        <a:rPr lang="en-MY" sz="2600" b="1" dirty="0" err="1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Permohonan</a:t>
                      </a:r>
                      <a:endParaRPr lang="en-MY" sz="2600" b="1" dirty="0">
                        <a:solidFill>
                          <a:sysClr val="windowText" lastClr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30995" marR="130995" marT="65497" marB="654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600" b="1" dirty="0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Tarikh </a:t>
                      </a:r>
                      <a:r>
                        <a:rPr lang="en-MY" sz="2600" b="1" dirty="0" err="1">
                          <a:solidFill>
                            <a:sysClr val="windowText" lastClr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Bayaran</a:t>
                      </a:r>
                      <a:endParaRPr lang="en-MY" sz="2600" b="1" dirty="0">
                        <a:solidFill>
                          <a:sysClr val="windowText" lastClr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30995" marR="130995" marT="65497" marB="65497" anchor="ctr"/>
                </a:tc>
                <a:extLst>
                  <a:ext uri="{0D108BD9-81ED-4DB2-BD59-A6C34878D82A}">
                    <a16:rowId xmlns:a16="http://schemas.microsoft.com/office/drawing/2014/main" val="212758186"/>
                  </a:ext>
                </a:extLst>
              </a:tr>
              <a:tr h="526675">
                <a:tc>
                  <a:txBody>
                    <a:bodyPr/>
                    <a:lstStyle/>
                    <a:p>
                      <a:r>
                        <a:rPr lang="en-MY" sz="2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1-31 </a:t>
                      </a:r>
                      <a:r>
                        <a:rPr lang="en-MY" sz="26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Julai</a:t>
                      </a:r>
                      <a:endParaRPr lang="en-MY" sz="26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sz="2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 </a:t>
                      </a:r>
                      <a:r>
                        <a:rPr lang="en-MY" sz="26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Ogos</a:t>
                      </a:r>
                      <a:r>
                        <a:rPr lang="en-MY" sz="2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(Jumaat)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254920"/>
                  </a:ext>
                </a:extLst>
              </a:tr>
              <a:tr h="526675">
                <a:tc>
                  <a:txBody>
                    <a:bodyPr/>
                    <a:lstStyle/>
                    <a:p>
                      <a:r>
                        <a:rPr lang="en-MY" sz="2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1-31 </a:t>
                      </a:r>
                      <a:r>
                        <a:rPr lang="en-MY" sz="26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Ogos</a:t>
                      </a:r>
                      <a:endParaRPr lang="en-MY" sz="26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sz="2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 Sept (</a:t>
                      </a:r>
                      <a:r>
                        <a:rPr lang="en-MY" sz="26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Isnin</a:t>
                      </a:r>
                      <a:r>
                        <a:rPr lang="en-MY" sz="2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935561"/>
                  </a:ext>
                </a:extLst>
              </a:tr>
              <a:tr h="526675">
                <a:tc>
                  <a:txBody>
                    <a:bodyPr/>
                    <a:lstStyle/>
                    <a:p>
                      <a:r>
                        <a:rPr lang="en-MY" sz="2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1-30 Sept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sz="2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 </a:t>
                      </a:r>
                      <a:r>
                        <a:rPr lang="en-MY" sz="26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Okt</a:t>
                      </a:r>
                      <a:r>
                        <a:rPr lang="en-MY" sz="2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(Rabu)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0132755"/>
                  </a:ext>
                </a:extLst>
              </a:tr>
              <a:tr h="526675">
                <a:tc>
                  <a:txBody>
                    <a:bodyPr/>
                    <a:lstStyle/>
                    <a:p>
                      <a:r>
                        <a:rPr lang="en-MY" sz="2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1-31 </a:t>
                      </a:r>
                      <a:r>
                        <a:rPr lang="en-MY" sz="2600" dirty="0" err="1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Okt</a:t>
                      </a:r>
                      <a:endParaRPr lang="en-MY" sz="26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sz="2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 Nov (Jumaat)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1410415"/>
                  </a:ext>
                </a:extLst>
              </a:tr>
              <a:tr h="526675">
                <a:tc>
                  <a:txBody>
                    <a:bodyPr/>
                    <a:lstStyle/>
                    <a:p>
                      <a:r>
                        <a:rPr lang="en-MY" sz="2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1-30 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sz="2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 Dis (Jumaat)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060720"/>
                  </a:ext>
                </a:extLst>
              </a:tr>
              <a:tr h="526675">
                <a:tc>
                  <a:txBody>
                    <a:bodyPr/>
                    <a:lstStyle/>
                    <a:p>
                      <a:r>
                        <a:rPr lang="en-MY" sz="2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1-31 Dis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sz="26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 Jan 2026 (Jumaat)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02970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32FE3-A482-4848-B00C-DE8A5CB6D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D5EE6E7-5EAD-D2C7-50C9-4B8099C1F802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90A3E8-E99F-B0A5-95D6-262BD06F8C7E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C7C27A4-D2DC-A957-2B5E-5075BE68805C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9549E59-A03B-C357-1AD8-3DCF4D57D120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67E067F-AD2B-00CD-2D97-2D63C2BD92DB}"/>
              </a:ext>
            </a:extLst>
          </p:cNvPr>
          <p:cNvGrpSpPr/>
          <p:nvPr/>
        </p:nvGrpSpPr>
        <p:grpSpPr>
          <a:xfrm>
            <a:off x="1028700" y="647700"/>
            <a:ext cx="16573500" cy="2214797"/>
            <a:chOff x="0" y="-301940"/>
            <a:chExt cx="22098000" cy="295306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1FA65D3-15FD-4FD2-E2E2-098CBD433125}"/>
                </a:ext>
              </a:extLst>
            </p:cNvPr>
            <p:cNvSpPr/>
            <p:nvPr/>
          </p:nvSpPr>
          <p:spPr>
            <a:xfrm>
              <a:off x="0" y="0"/>
              <a:ext cx="21640800" cy="2651123"/>
            </a:xfrm>
            <a:custGeom>
              <a:avLst/>
              <a:gdLst/>
              <a:ahLst/>
              <a:cxnLst/>
              <a:rect l="l" t="t" r="r" b="b"/>
              <a:pathLst>
                <a:path w="21640800" h="2651123">
                  <a:moveTo>
                    <a:pt x="0" y="0"/>
                  </a:moveTo>
                  <a:lnTo>
                    <a:pt x="21640800" y="0"/>
                  </a:lnTo>
                  <a:lnTo>
                    <a:pt x="21640800" y="2651123"/>
                  </a:lnTo>
                  <a:lnTo>
                    <a:pt x="0" y="26511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04578FF-4246-E29B-DF77-DCB32364ADE5}"/>
                </a:ext>
              </a:extLst>
            </p:cNvPr>
            <p:cNvSpPr txBox="1"/>
            <p:nvPr/>
          </p:nvSpPr>
          <p:spPr>
            <a:xfrm>
              <a:off x="0" y="-301940"/>
              <a:ext cx="22098000" cy="249872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7200" b="1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Maklumat </a:t>
              </a:r>
              <a:r>
                <a:rPr lang="en-US" sz="7200" b="1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Lanjut</a:t>
              </a:r>
              <a:r>
                <a:rPr lang="en-US" sz="7200" b="1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Dan Bantuan</a:t>
              </a:r>
              <a:endParaRPr lang="en-US" sz="72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762FA76D-004A-ADB8-CD41-55BE19D55AB9}"/>
              </a:ext>
            </a:extLst>
          </p:cNvPr>
          <p:cNvSpPr txBox="1"/>
          <p:nvPr/>
        </p:nvSpPr>
        <p:spPr>
          <a:xfrm>
            <a:off x="1028699" y="2862498"/>
            <a:ext cx="16230600" cy="614599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199"/>
              </a:lnSpc>
            </a:pPr>
            <a:r>
              <a:rPr lang="en-US" sz="3600" b="1" spc="-21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Maklumat </a:t>
            </a:r>
            <a:r>
              <a:rPr lang="en-US" sz="3600" b="1" spc="-21" dirty="0" err="1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Lanjut</a:t>
            </a:r>
            <a:r>
              <a:rPr lang="en-US" sz="3600" b="1" spc="-21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dan </a:t>
            </a:r>
            <a:r>
              <a:rPr lang="en-US" sz="3600" b="1" spc="-21" dirty="0" err="1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Bantuan</a:t>
            </a:r>
            <a:r>
              <a:rPr lang="en-US" sz="3600" b="1" spc="-21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:</a:t>
            </a:r>
          </a:p>
          <a:p>
            <a:pPr algn="ctr"/>
            <a:r>
              <a:rPr lang="en-US" sz="36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Portal </a:t>
            </a:r>
            <a:r>
              <a:rPr lang="en-US" sz="3600" spc="33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rasmi</a:t>
            </a:r>
            <a:r>
              <a:rPr lang="en-US" sz="36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BUDI MADANI dan </a:t>
            </a:r>
            <a:r>
              <a:rPr lang="en-US" sz="3600" spc="33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talian</a:t>
            </a:r>
            <a:r>
              <a:rPr lang="en-US" sz="36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hotline. 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MY" sz="36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MY" sz="36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MY" sz="36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buNone/>
            </a:pP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MySubsidi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Diesel: </a:t>
            </a:r>
            <a:r>
              <a:rPr lang="en-MY" sz="28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03-8084 4566 / </a:t>
            </a:r>
            <a:r>
              <a:rPr lang="en-MY" sz="28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mysubsididiesel@kpdn.gov.my/</a:t>
            </a:r>
            <a:r>
              <a:rPr lang="en-MY" sz="28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indent="0" algn="ctr">
              <a:buNone/>
            </a:pPr>
            <a:endParaRPr lang="en-MY" sz="2800" b="0" i="0" dirty="0"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buNone/>
            </a:pP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BUDI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MY" sz="28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03-8882 4566 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n-MY" sz="28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budimadani@treasury.gov.my/</a:t>
            </a:r>
            <a:r>
              <a:rPr lang="en-MY" sz="28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indent="0" algn="ctr">
              <a:buNone/>
            </a:pPr>
            <a:endParaRPr lang="en-MY" sz="28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buNone/>
            </a:pP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BUDI Agri-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Komoditi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MY" sz="28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03-8880 1475 / </a:t>
            </a:r>
            <a:r>
              <a:rPr lang="en-MY" sz="28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budiagrikomoditi@kpk.gov.my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/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12" name="Freeform 12" descr="Speaker phone with solid fill">
            <a:extLst>
              <a:ext uri="{FF2B5EF4-FFF2-40B4-BE49-F238E27FC236}">
                <a16:creationId xmlns:a16="http://schemas.microsoft.com/office/drawing/2014/main" id="{934E1975-2A29-A114-1EBE-A10E1BD57E3E}"/>
              </a:ext>
            </a:extLst>
          </p:cNvPr>
          <p:cNvSpPr/>
          <p:nvPr/>
        </p:nvSpPr>
        <p:spPr>
          <a:xfrm>
            <a:off x="8098490" y="4708764"/>
            <a:ext cx="1045509" cy="1045509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C59E09DD-0C57-3918-D415-96A8F26384CD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3AB5AB3-514E-D776-C572-550CD8C3046B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98CC2E0-9C94-A864-B5FA-B814E48ACEEC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83335868-6986-DDA3-C466-B59C4ADE69D0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1DA7738B-4DA1-A6BE-DFBB-36709B97B0D5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32B1C06E-9384-F026-A334-F9F21855A99D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 descr="A blue and black sign  Description automatically generated">
            <a:extLst>
              <a:ext uri="{FF2B5EF4-FFF2-40B4-BE49-F238E27FC236}">
                <a16:creationId xmlns:a16="http://schemas.microsoft.com/office/drawing/2014/main" id="{45CFAA48-DA92-8CD4-E1CE-C49F67E2C440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B73A05DD-8297-21DB-EAA8-AD8E547C7744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D98C2D-A3BA-E872-FDAA-6DD2592A56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5941" y="4708764"/>
            <a:ext cx="1045509" cy="10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7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77690"/>
            <a:chOff x="0" y="-393288"/>
            <a:chExt cx="21640800" cy="30369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93288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Kesimpulan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699" y="2992065"/>
            <a:ext cx="16230600" cy="3317899"/>
            <a:chOff x="0" y="0"/>
            <a:chExt cx="21640800" cy="44238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40800" cy="4423865"/>
            </a:xfrm>
            <a:custGeom>
              <a:avLst/>
              <a:gdLst/>
              <a:ahLst/>
              <a:cxnLst/>
              <a:rect l="l" t="t" r="r" b="b"/>
              <a:pathLst>
                <a:path w="21640800" h="4423865">
                  <a:moveTo>
                    <a:pt x="0" y="0"/>
                  </a:moveTo>
                  <a:lnTo>
                    <a:pt x="21640800" y="0"/>
                  </a:lnTo>
                  <a:lnTo>
                    <a:pt x="21640800" y="4423865"/>
                  </a:lnTo>
                  <a:lnTo>
                    <a:pt x="0" y="44238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21640800" cy="441434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927100" indent="-571500">
                <a:buFont typeface="Arial" panose="020B0604020202020204" pitchFamily="34" charset="0"/>
                <a:buChar char="•"/>
              </a:pP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BUDI MADANI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merupakan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komitmen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kerajaan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memastikan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kebajikan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rakyat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terjamin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melalui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pengagihan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subsidi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yang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lebih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adil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efisien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  <a:p>
              <a:pPr marL="927100" indent="-571500">
                <a:buFont typeface="Arial" panose="020B0604020202020204" pitchFamily="34" charset="0"/>
                <a:buChar char="•"/>
              </a:pPr>
              <a:endParaRPr lang="en-MY" sz="3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927100" indent="-571500">
                <a:buFont typeface="Arial" panose="020B0604020202020204" pitchFamily="34" charset="0"/>
                <a:buChar char="•"/>
              </a:pP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Sila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rujuk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portal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rasmi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BUDI MADANI di 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  <a:hlinkClick r:id="rId2"/>
                </a:rPr>
                <a:t>https://budimadani.gov.my/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bagi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mengelak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sebarang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penipuan</a:t>
              </a:r>
              <a:r>
                <a:rPr lang="en-MY" sz="32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  <a:p>
              <a:pPr algn="l">
                <a:lnSpc>
                  <a:spcPts val="3887"/>
                </a:lnSpc>
              </a:pPr>
              <a:endParaRPr lang="en-US" sz="28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3" name="Freeform 1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4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0" y="6265404"/>
            <a:ext cx="18288000" cy="3224561"/>
          </a:xfrm>
          <a:custGeom>
            <a:avLst/>
            <a:gdLst/>
            <a:ahLst/>
            <a:cxnLst/>
            <a:rect l="l" t="t" r="r" b="b"/>
            <a:pathLst>
              <a:path w="18288000" h="3224561">
                <a:moveTo>
                  <a:pt x="0" y="0"/>
                </a:moveTo>
                <a:lnTo>
                  <a:pt x="18288000" y="0"/>
                </a:lnTo>
                <a:lnTo>
                  <a:pt x="18288000" y="3224561"/>
                </a:lnTo>
                <a:lnTo>
                  <a:pt x="0" y="32245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2851" b="-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C73CC-0AF1-5DE2-C7DF-F9808EC66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B314B30-CF8B-B7CD-9C28-3EA9349AA914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B3EBECB-ED93-8BBD-8A10-D13159082228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FCFF094-7DE1-3FF6-7BBD-10C2BB70F67C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9C57C39-5C42-F886-C1FF-7B3395A4ED7E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51BF1C16-392D-39ED-CA50-DEB8863404C6}"/>
              </a:ext>
            </a:extLst>
          </p:cNvPr>
          <p:cNvSpPr/>
          <p:nvPr/>
        </p:nvSpPr>
        <p:spPr>
          <a:xfrm>
            <a:off x="1028700" y="2611530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8DF1F46-9344-94F2-A14F-315D4B6A8F02}"/>
              </a:ext>
            </a:extLst>
          </p:cNvPr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D7F29E3-40CB-486A-A48F-780786241535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31ECB2A-EBDC-DAF5-877B-072B18A9D062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Kategori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Penerima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1CD8417B-89B8-EDAE-DB23-823D61F17260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FB078B7-44C2-95B2-8A71-B28320737E1C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BD9AD81D-3EA7-4A43-5199-1BB526098119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B22B8BB2-FAAB-09F6-ED50-9E41527C84C3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A0A6E2C8-7F78-6612-9808-E198CBC35399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>
            <a:extLst>
              <a:ext uri="{FF2B5EF4-FFF2-40B4-BE49-F238E27FC236}">
                <a16:creationId xmlns:a16="http://schemas.microsoft.com/office/drawing/2014/main" id="{D3738A2F-682D-C348-87E6-90AD6CE84044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27A8DD5C-4B36-6A21-1BC6-389414536175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DE0117A-65C1-B89E-752D-A67897E97246}"/>
              </a:ext>
            </a:extLst>
          </p:cNvPr>
          <p:cNvGrpSpPr/>
          <p:nvPr/>
        </p:nvGrpSpPr>
        <p:grpSpPr>
          <a:xfrm>
            <a:off x="691012" y="5143498"/>
            <a:ext cx="16905976" cy="3220312"/>
            <a:chOff x="-1564508" y="3411570"/>
            <a:chExt cx="16905976" cy="322031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23CE4E0-8035-4708-7A96-07B83D8AAF48}"/>
                </a:ext>
              </a:extLst>
            </p:cNvPr>
            <p:cNvSpPr/>
            <p:nvPr/>
          </p:nvSpPr>
          <p:spPr>
            <a:xfrm>
              <a:off x="-1564508" y="3411572"/>
              <a:ext cx="5348653" cy="32032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MY" sz="3200" b="1" dirty="0">
                  <a:latin typeface="Poppins" panose="00000500000000000000" pitchFamily="2" charset="0"/>
                  <a:cs typeface="Poppins" panose="00000500000000000000" pitchFamily="2" charset="0"/>
                </a:rPr>
                <a:t>BUDI </a:t>
              </a:r>
              <a:r>
                <a:rPr lang="en-MY" sz="3200" b="1" dirty="0" err="1">
                  <a:latin typeface="Poppins" panose="00000500000000000000" pitchFamily="2" charset="0"/>
                  <a:cs typeface="Poppins" panose="00000500000000000000" pitchFamily="2" charset="0"/>
                </a:rPr>
                <a:t>MySubsidi</a:t>
              </a:r>
              <a:r>
                <a:rPr lang="en-MY" sz="3200" b="1" dirty="0">
                  <a:latin typeface="Poppins" panose="00000500000000000000" pitchFamily="2" charset="0"/>
                  <a:cs typeface="Poppins" panose="00000500000000000000" pitchFamily="2" charset="0"/>
                </a:rPr>
                <a:t> Diesel</a:t>
              </a:r>
              <a:r>
                <a:rPr lang="en-MY" sz="3200" dirty="0">
                  <a:latin typeface="Poppins" panose="00000500000000000000" pitchFamily="2" charset="0"/>
                  <a:cs typeface="Poppins" panose="00000500000000000000" pitchFamily="2" charset="0"/>
                </a:rPr>
                <a:t>:</a:t>
              </a:r>
            </a:p>
            <a:p>
              <a:pPr algn="ctr"/>
              <a:endParaRPr lang="en-MY" sz="3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r>
                <a:rPr lang="en-MY" sz="3200" dirty="0" err="1">
                  <a:latin typeface="Poppins" panose="00000500000000000000" pitchFamily="2" charset="0"/>
                  <a:cs typeface="Poppins" panose="00000500000000000000" pitchFamily="2" charset="0"/>
                </a:rPr>
                <a:t>Kenderaan</a:t>
              </a:r>
              <a:r>
                <a:rPr lang="en-MY" sz="32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latin typeface="Poppins" panose="00000500000000000000" pitchFamily="2" charset="0"/>
                  <a:cs typeface="Poppins" panose="00000500000000000000" pitchFamily="2" charset="0"/>
                </a:rPr>
                <a:t>awam</a:t>
              </a:r>
              <a:r>
                <a:rPr lang="en-MY" sz="3200" dirty="0"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32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pengangkutan</a:t>
              </a:r>
              <a:r>
                <a:rPr lang="en-MY" sz="32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latin typeface="Poppins" panose="00000500000000000000" pitchFamily="2" charset="0"/>
                  <a:cs typeface="Poppins" panose="00000500000000000000" pitchFamily="2" charset="0"/>
                </a:rPr>
                <a:t>barangan</a:t>
              </a:r>
              <a:r>
                <a:rPr lang="en-MY" sz="32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latin typeface="Poppins" panose="00000500000000000000" pitchFamily="2" charset="0"/>
                  <a:cs typeface="Poppins" panose="00000500000000000000" pitchFamily="2" charset="0"/>
                </a:rPr>
                <a:t>terpilih</a:t>
              </a:r>
              <a:r>
                <a:rPr lang="en-MY" sz="3200" dirty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A238139-355D-4FAA-F4B0-CE5C00C61670}"/>
                </a:ext>
              </a:extLst>
            </p:cNvPr>
            <p:cNvSpPr/>
            <p:nvPr/>
          </p:nvSpPr>
          <p:spPr>
            <a:xfrm>
              <a:off x="4173541" y="3411571"/>
              <a:ext cx="5349600" cy="322031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MY" sz="3200" b="1" dirty="0">
                  <a:latin typeface="Poppins" panose="00000500000000000000" pitchFamily="2" charset="0"/>
                  <a:cs typeface="Poppins" panose="00000500000000000000" pitchFamily="2" charset="0"/>
                </a:rPr>
                <a:t>BUDI Agri-</a:t>
              </a:r>
              <a:r>
                <a:rPr lang="en-MY" sz="3200" b="1" dirty="0" err="1">
                  <a:latin typeface="Poppins" panose="00000500000000000000" pitchFamily="2" charset="0"/>
                  <a:cs typeface="Poppins" panose="00000500000000000000" pitchFamily="2" charset="0"/>
                </a:rPr>
                <a:t>Komoditi</a:t>
              </a:r>
              <a:r>
                <a:rPr lang="en-MY" sz="3200" dirty="0">
                  <a:latin typeface="Poppins" panose="00000500000000000000" pitchFamily="2" charset="0"/>
                  <a:cs typeface="Poppins" panose="00000500000000000000" pitchFamily="2" charset="0"/>
                </a:rPr>
                <a:t>: </a:t>
              </a:r>
            </a:p>
            <a:p>
              <a:pPr algn="ctr"/>
              <a:endParaRPr lang="en-MY" sz="3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r>
                <a:rPr lang="en-MY" sz="32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Petani</a:t>
              </a:r>
              <a:r>
                <a:rPr lang="en-MY" sz="3200" dirty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MY" sz="32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penternak</a:t>
              </a:r>
              <a:r>
                <a:rPr lang="en-MY" sz="3200" dirty="0">
                  <a:latin typeface="Poppins" panose="00000500000000000000" pitchFamily="2" charset="0"/>
                  <a:cs typeface="Poppins" panose="00000500000000000000" pitchFamily="2" charset="0"/>
                </a:rPr>
                <a:t>, dan </a:t>
              </a:r>
              <a:r>
                <a:rPr lang="en-MY" sz="32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pekebun</a:t>
              </a:r>
              <a:r>
                <a:rPr lang="en-MY" sz="32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latin typeface="Poppins" panose="00000500000000000000" pitchFamily="2" charset="0"/>
                  <a:cs typeface="Poppins" panose="00000500000000000000" pitchFamily="2" charset="0"/>
                </a:rPr>
                <a:t>kecil</a:t>
              </a:r>
              <a:r>
                <a:rPr lang="en-MY" sz="32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latin typeface="Poppins" panose="00000500000000000000" pitchFamily="2" charset="0"/>
                  <a:cs typeface="Poppins" panose="00000500000000000000" pitchFamily="2" charset="0"/>
                </a:rPr>
                <a:t>berdaftar</a:t>
              </a:r>
              <a:r>
                <a:rPr lang="en-MY" sz="3200" dirty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A2B7A27-9EE0-A7C8-C418-B4FD7488B584}"/>
                </a:ext>
              </a:extLst>
            </p:cNvPr>
            <p:cNvSpPr/>
            <p:nvPr/>
          </p:nvSpPr>
          <p:spPr>
            <a:xfrm>
              <a:off x="9991868" y="3411570"/>
              <a:ext cx="5349600" cy="3203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MY" sz="3200" b="1" dirty="0">
                  <a:latin typeface="Poppins" panose="00000500000000000000" pitchFamily="2" charset="0"/>
                  <a:cs typeface="Poppins" panose="00000500000000000000" pitchFamily="2" charset="0"/>
                </a:rPr>
                <a:t>BUDI </a:t>
              </a:r>
              <a:r>
                <a:rPr lang="en-MY" sz="3200" b="1" dirty="0" err="1">
                  <a:latin typeface="Poppins" panose="00000500000000000000" pitchFamily="2" charset="0"/>
                  <a:cs typeface="Poppins" panose="00000500000000000000" pitchFamily="2" charset="0"/>
                </a:rPr>
                <a:t>Individu</a:t>
              </a:r>
              <a:r>
                <a:rPr lang="en-MY" sz="3200" dirty="0">
                  <a:latin typeface="Poppins" panose="00000500000000000000" pitchFamily="2" charset="0"/>
                  <a:cs typeface="Poppins" panose="00000500000000000000" pitchFamily="2" charset="0"/>
                </a:rPr>
                <a:t>: </a:t>
              </a:r>
            </a:p>
            <a:p>
              <a:pPr algn="ctr"/>
              <a:endParaRPr lang="en-MY" sz="3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r>
                <a:rPr lang="en-MY" sz="32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Pemilik</a:t>
              </a:r>
              <a:r>
                <a:rPr lang="en-MY" sz="32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latin typeface="Poppins" panose="00000500000000000000" pitchFamily="2" charset="0"/>
                  <a:cs typeface="Poppins" panose="00000500000000000000" pitchFamily="2" charset="0"/>
                </a:rPr>
                <a:t>kenderaan</a:t>
              </a:r>
              <a:r>
                <a:rPr lang="en-MY" sz="3200" dirty="0">
                  <a:latin typeface="Poppins" panose="00000500000000000000" pitchFamily="2" charset="0"/>
                  <a:cs typeface="Poppins" panose="00000500000000000000" pitchFamily="2" charset="0"/>
                </a:rPr>
                <a:t> diesel </a:t>
              </a:r>
              <a:r>
                <a:rPr lang="en-MY" sz="3200" dirty="0" err="1">
                  <a:latin typeface="Poppins" panose="00000500000000000000" pitchFamily="2" charset="0"/>
                  <a:cs typeface="Poppins" panose="00000500000000000000" pitchFamily="2" charset="0"/>
                </a:rPr>
                <a:t>individu</a:t>
              </a:r>
              <a:r>
                <a:rPr lang="en-MY" sz="32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200" dirty="0" err="1">
                  <a:latin typeface="Poppins" panose="00000500000000000000" pitchFamily="2" charset="0"/>
                  <a:cs typeface="Poppins" panose="00000500000000000000" pitchFamily="2" charset="0"/>
                </a:rPr>
                <a:t>layak</a:t>
              </a:r>
              <a:r>
                <a:rPr lang="en-MY" sz="3200" dirty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2649FE07-A9B0-CB4E-1A90-7E785C9B75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3861" y="2984380"/>
            <a:ext cx="1800000" cy="180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0C4D01-68A6-841E-F49A-D1F5602BBF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9" b="21423"/>
          <a:stretch/>
        </p:blipFill>
        <p:spPr>
          <a:xfrm>
            <a:off x="1940663" y="2984380"/>
            <a:ext cx="2849349" cy="180103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ECCAAAE-EF12-D5FB-17D1-625F24DEAA54}"/>
              </a:ext>
            </a:extLst>
          </p:cNvPr>
          <p:cNvSpPr txBox="1"/>
          <p:nvPr/>
        </p:nvSpPr>
        <p:spPr>
          <a:xfrm>
            <a:off x="11873456" y="8587849"/>
            <a:ext cx="6097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2000" dirty="0">
                <a:latin typeface="Poppins" panose="00000500000000000000" pitchFamily="2" charset="0"/>
                <a:cs typeface="Poppins" panose="00000500000000000000" pitchFamily="2" charset="0"/>
              </a:rPr>
              <a:t>*</a:t>
            </a:r>
            <a:r>
              <a:rPr lang="en-MY" sz="2000" dirty="0" err="1">
                <a:latin typeface="Poppins" panose="00000500000000000000" pitchFamily="2" charset="0"/>
                <a:cs typeface="Poppins" panose="00000500000000000000" pitchFamily="2" charset="0"/>
              </a:rPr>
              <a:t>Penerima</a:t>
            </a:r>
            <a:r>
              <a:rPr lang="en-MY" sz="20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000" dirty="0" err="1">
                <a:latin typeface="Poppins" panose="00000500000000000000" pitchFamily="2" charset="0"/>
                <a:cs typeface="Poppins" panose="00000500000000000000" pitchFamily="2" charset="0"/>
              </a:rPr>
              <a:t>layak</a:t>
            </a:r>
            <a:r>
              <a:rPr lang="en-MY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latin typeface="Poppins" panose="00000500000000000000" pitchFamily="2" charset="0"/>
                <a:cs typeface="Poppins" panose="00000500000000000000" pitchFamily="2" charset="0"/>
              </a:rPr>
              <a:t>akan</a:t>
            </a:r>
            <a:r>
              <a:rPr lang="en-MY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latin typeface="Poppins" panose="00000500000000000000" pitchFamily="2" charset="0"/>
                <a:cs typeface="Poppins" panose="00000500000000000000" pitchFamily="2" charset="0"/>
              </a:rPr>
              <a:t>menerima</a:t>
            </a:r>
            <a:r>
              <a:rPr lang="en-MY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latin typeface="Poppins" panose="00000500000000000000" pitchFamily="2" charset="0"/>
                <a:cs typeface="Poppins" panose="00000500000000000000" pitchFamily="2" charset="0"/>
              </a:rPr>
              <a:t>bantuan</a:t>
            </a:r>
            <a:r>
              <a:rPr lang="en-MY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latin typeface="Poppins" panose="00000500000000000000" pitchFamily="2" charset="0"/>
                <a:cs typeface="Poppins" panose="00000500000000000000" pitchFamily="2" charset="0"/>
              </a:rPr>
              <a:t>tunai</a:t>
            </a:r>
            <a:r>
              <a:rPr lang="en-MY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latin typeface="Poppins" panose="00000500000000000000" pitchFamily="2" charset="0"/>
                <a:cs typeface="Poppins" panose="00000500000000000000" pitchFamily="2" charset="0"/>
              </a:rPr>
              <a:t>sebanyak</a:t>
            </a:r>
            <a:r>
              <a:rPr lang="en-MY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b="1" dirty="0">
                <a:latin typeface="Poppins" panose="00000500000000000000" pitchFamily="2" charset="0"/>
                <a:cs typeface="Poppins" panose="00000500000000000000" pitchFamily="2" charset="0"/>
              </a:rPr>
              <a:t>RM200</a:t>
            </a:r>
            <a:r>
              <a:rPr lang="en-MY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latin typeface="Poppins" panose="00000500000000000000" pitchFamily="2" charset="0"/>
                <a:cs typeface="Poppins" panose="00000500000000000000" pitchFamily="2" charset="0"/>
              </a:rPr>
              <a:t>sebulan</a:t>
            </a:r>
            <a:r>
              <a:rPr lang="en-MY" sz="2000" dirty="0">
                <a:latin typeface="Poppins" panose="00000500000000000000" pitchFamily="2" charset="0"/>
                <a:cs typeface="Poppins" panose="00000500000000000000" pitchFamily="2" charset="0"/>
              </a:rPr>
              <a:t>*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BF5C440-7ACE-AB81-DC4A-68C38BA297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6" b="29724"/>
          <a:stretch/>
        </p:blipFill>
        <p:spPr>
          <a:xfrm>
            <a:off x="13038287" y="2984380"/>
            <a:ext cx="3767802" cy="1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4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542925" y="843679"/>
            <a:ext cx="16706849" cy="1982724"/>
            <a:chOff x="-634999" y="30477"/>
            <a:chExt cx="22275799" cy="2643632"/>
          </a:xfrm>
        </p:grpSpPr>
        <p:sp>
          <p:nvSpPr>
            <p:cNvPr id="8" name="Freeform 8"/>
            <p:cNvSpPr/>
            <p:nvPr/>
          </p:nvSpPr>
          <p:spPr>
            <a:xfrm>
              <a:off x="-634999" y="30477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Syarat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Permohonan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7773127-58ED-3715-882E-AB6C003E92A3}"/>
              </a:ext>
            </a:extLst>
          </p:cNvPr>
          <p:cNvSpPr/>
          <p:nvPr/>
        </p:nvSpPr>
        <p:spPr>
          <a:xfrm>
            <a:off x="3722796" y="2899884"/>
            <a:ext cx="13536504" cy="13975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44475" algn="l">
              <a:buNone/>
            </a:pPr>
            <a:r>
              <a:rPr lang="en-MY" sz="2400" b="1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MySubsidi</a:t>
            </a:r>
            <a:r>
              <a:rPr lang="en-MY" sz="2400" b="1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Diesel :</a:t>
            </a:r>
          </a:p>
          <a:p>
            <a:pPr marL="587375" indent="-342900" algn="l">
              <a:buFont typeface="Arial" panose="020B0604020202020204" pitchFamily="34" charset="0"/>
              <a:buChar char="•"/>
            </a:pPr>
            <a:r>
              <a:rPr lang="en-MY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Pemohon</a:t>
            </a:r>
            <a:r>
              <a:rPr lang="en-MY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telah</a:t>
            </a:r>
            <a:r>
              <a:rPr lang="en-MY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mendapat</a:t>
            </a:r>
            <a:r>
              <a:rPr lang="en-MY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kelulusan</a:t>
            </a:r>
            <a:r>
              <a:rPr lang="en-MY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awal</a:t>
            </a:r>
            <a:r>
              <a:rPr lang="en-MY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Skim </a:t>
            </a:r>
            <a:r>
              <a:rPr lang="en-MY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Kawalan</a:t>
            </a:r>
            <a:r>
              <a:rPr lang="en-MY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Diesel </a:t>
            </a:r>
            <a:r>
              <a:rPr lang="en-MY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Subsidi</a:t>
            </a:r>
            <a:r>
              <a:rPr lang="en-MY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(SKDS) dan</a:t>
            </a:r>
          </a:p>
          <a:p>
            <a:pPr marL="587375" indent="-342900" algn="l">
              <a:buFont typeface="Arial" panose="020B0604020202020204" pitchFamily="34" charset="0"/>
              <a:buChar char="•"/>
            </a:pPr>
            <a:r>
              <a:rPr lang="en-MY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Masih </a:t>
            </a:r>
            <a:r>
              <a:rPr lang="en-MY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menunggu</a:t>
            </a:r>
            <a:r>
              <a:rPr lang="en-MY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mendapatkan</a:t>
            </a:r>
            <a:r>
              <a:rPr lang="en-MY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r>
              <a:rPr lang="en-MY" sz="2000" b="0" i="1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“fleet card.”</a:t>
            </a:r>
            <a:endParaRPr lang="en-MY" sz="2000" b="0" i="0" dirty="0">
              <a:solidFill>
                <a:srgbClr val="222222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93CABA0-CE5A-5368-FF71-0D45095B09C9}"/>
              </a:ext>
            </a:extLst>
          </p:cNvPr>
          <p:cNvSpPr/>
          <p:nvPr/>
        </p:nvSpPr>
        <p:spPr>
          <a:xfrm>
            <a:off x="1019175" y="4605420"/>
            <a:ext cx="13536504" cy="19827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2238"/>
            <a:r>
              <a:rPr lang="en-MY" sz="24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BUDI Agri-</a:t>
            </a:r>
            <a:r>
              <a:rPr lang="en-MY" sz="24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Komoditi</a:t>
            </a:r>
            <a:r>
              <a:rPr lang="en-MY" sz="24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465138" lvl="1" indent="-342900">
              <a:buFont typeface="Arial" panose="020B0604020202020204" pitchFamily="34" charset="0"/>
              <a:buChar char="•"/>
            </a:pP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Pemohon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mestilah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berdaftar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sebagai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petani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pekebun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kecil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agensi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berkaitan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bawah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Kementerian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Pertanian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&amp;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Keterjaminan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Makanan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Kementerian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Perladangan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&amp;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Komoditi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465138" lvl="1" indent="-342900">
              <a:buFont typeface="Arial" panose="020B0604020202020204" pitchFamily="34" charset="0"/>
              <a:buChar char="•"/>
            </a:pP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Aktif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sektor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pertanian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komoditi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perolehan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tahunan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antara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RM50,000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hingga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RM300,000.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EE76A46-0F4D-3AAF-C8C8-9798A620045A}"/>
              </a:ext>
            </a:extLst>
          </p:cNvPr>
          <p:cNvSpPr/>
          <p:nvPr/>
        </p:nvSpPr>
        <p:spPr>
          <a:xfrm>
            <a:off x="3745120" y="6896100"/>
            <a:ext cx="13504654" cy="22924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/>
            <a:r>
              <a:rPr lang="en-MY" sz="24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BUDI </a:t>
            </a:r>
            <a:r>
              <a:rPr lang="en-MY" sz="24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24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527050" lvl="1" indent="-342900">
              <a:buFont typeface="Arial" panose="020B0604020202020204" pitchFamily="34" charset="0"/>
              <a:buChar char="•"/>
            </a:pP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Pemohon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mestilah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warganegara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Malaysia.</a:t>
            </a:r>
          </a:p>
          <a:p>
            <a:pPr marL="527050" lvl="1" indent="-342900">
              <a:buFont typeface="Arial" panose="020B0604020202020204" pitchFamily="34" charset="0"/>
              <a:buChar char="•"/>
            </a:pP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Memiliki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kenderaan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diesel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persendirian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didaftarkan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JPJ; dan</a:t>
            </a:r>
          </a:p>
          <a:p>
            <a:pPr marL="527050" lvl="1" indent="-342900">
              <a:buFont typeface="Arial" panose="020B0604020202020204" pitchFamily="34" charset="0"/>
              <a:buChar char="•"/>
            </a:pP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Bukan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kenderaan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mewah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berusia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kurang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daripada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10 tahun.</a:t>
            </a:r>
          </a:p>
          <a:p>
            <a:pPr marL="527050" lvl="1" indent="-342900">
              <a:buFont typeface="Arial" panose="020B0604020202020204" pitchFamily="34" charset="0"/>
              <a:buChar char="•"/>
            </a:pP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Kenderaan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mempunyai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cukai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jalan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masih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aktif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27050" lvl="1" indent="-342900">
              <a:buFont typeface="Arial" panose="020B0604020202020204" pitchFamily="34" charset="0"/>
              <a:buChar char="•"/>
            </a:pP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Pendapatan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tahunan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pasangan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RM100,000 dan ke </a:t>
            </a:r>
            <a:r>
              <a:rPr lang="en-MY" sz="2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bawah</a:t>
            </a:r>
            <a:r>
              <a:rPr lang="en-MY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8C6292B-E991-57A4-FA40-D34C6579B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8" b="16198"/>
          <a:stretch/>
        </p:blipFill>
        <p:spPr>
          <a:xfrm>
            <a:off x="1019174" y="2801929"/>
            <a:ext cx="2246424" cy="149553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7F56A84-A7A7-9115-A4C5-EC043C51EF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71178" y="4504535"/>
            <a:ext cx="2078596" cy="207859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FD410AD-F47C-DEEC-F071-9C1E83642C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6" b="15306"/>
          <a:stretch/>
        </p:blipFill>
        <p:spPr>
          <a:xfrm>
            <a:off x="962918" y="7294535"/>
            <a:ext cx="2302680" cy="14955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56632" y="856749"/>
            <a:ext cx="16202668" cy="2023156"/>
            <a:chOff x="0" y="0"/>
            <a:chExt cx="21603557" cy="26975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03557" cy="2697541"/>
            </a:xfrm>
            <a:custGeom>
              <a:avLst/>
              <a:gdLst/>
              <a:ahLst/>
              <a:cxnLst/>
              <a:rect l="l" t="t" r="r" b="b"/>
              <a:pathLst>
                <a:path w="21603557" h="2697541">
                  <a:moveTo>
                    <a:pt x="0" y="0"/>
                  </a:moveTo>
                  <a:lnTo>
                    <a:pt x="21603557" y="0"/>
                  </a:lnTo>
                  <a:lnTo>
                    <a:pt x="21603557" y="2697541"/>
                  </a:lnTo>
                  <a:lnTo>
                    <a:pt x="0" y="26975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03557" cy="25451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Permohonan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31" name="Freeform 31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Freeform 33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C33BCD7-0729-84A7-66C5-618C4B984987}"/>
              </a:ext>
            </a:extLst>
          </p:cNvPr>
          <p:cNvSpPr txBox="1">
            <a:spLocks/>
          </p:cNvSpPr>
          <p:nvPr/>
        </p:nvSpPr>
        <p:spPr>
          <a:xfrm>
            <a:off x="1028699" y="3009900"/>
            <a:ext cx="14510386" cy="40737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1175" indent="-511175"/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Layari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laman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rasmi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  <a:hlinkClick r:id="rId6"/>
              </a:rPr>
              <a:t>https://budimadani.gov.my/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511175" indent="-511175"/>
            <a:r>
              <a:rPr lang="sv-SE" sz="3600" dirty="0">
                <a:latin typeface="Poppins" panose="00000500000000000000" pitchFamily="2" charset="0"/>
                <a:cs typeface="Poppins" panose="00000500000000000000" pitchFamily="2" charset="0"/>
              </a:rPr>
              <a:t>Pilih kategori bantuan dan klik "Mohon Di Sini".</a:t>
            </a:r>
            <a:endParaRPr lang="en-MY" sz="3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1175" indent="-511175"/>
            <a:r>
              <a:rPr lang="nn-NO" sz="3600" dirty="0">
                <a:latin typeface="Poppins" panose="00000500000000000000" pitchFamily="2" charset="0"/>
                <a:cs typeface="Poppins" panose="00000500000000000000" pitchFamily="2" charset="0"/>
              </a:rPr>
              <a:t>Masukkan nombor Kad Pengenalan, dan klik 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“Semak”.</a:t>
            </a:r>
          </a:p>
          <a:p>
            <a:pPr marL="511175" indent="-511175"/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“Daftar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Akaun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” untuk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pemohonan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Baharu.</a:t>
            </a:r>
          </a:p>
          <a:p>
            <a:pPr marL="511175" indent="-511175"/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Masukkan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pemohon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 dan kata 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laluan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11175" indent="-511175"/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Klink “</a:t>
            </a:r>
            <a:r>
              <a:rPr lang="en-MY" sz="3600" dirty="0" err="1">
                <a:latin typeface="Poppins" panose="00000500000000000000" pitchFamily="2" charset="0"/>
                <a:cs typeface="Poppins" panose="00000500000000000000" pitchFamily="2" charset="0"/>
              </a:rPr>
              <a:t>Hantar</a:t>
            </a:r>
            <a:r>
              <a:rPr lang="en-MY" sz="3600" dirty="0">
                <a:latin typeface="Poppins" panose="00000500000000000000" pitchFamily="2" charset="0"/>
                <a:cs typeface="Poppins" panose="00000500000000000000" pitchFamily="2" charset="0"/>
              </a:rPr>
              <a:t>”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1BA699-9C41-9D10-2B8A-04F081DED9B0}"/>
              </a:ext>
            </a:extLst>
          </p:cNvPr>
          <p:cNvGrpSpPr/>
          <p:nvPr/>
        </p:nvGrpSpPr>
        <p:grpSpPr>
          <a:xfrm>
            <a:off x="13163597" y="4669279"/>
            <a:ext cx="4505715" cy="4360421"/>
            <a:chOff x="6559718" y="1989000"/>
            <a:chExt cx="4381378" cy="424009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B322657-7F02-5FE3-2859-06653EAA4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59718" y="4732790"/>
              <a:ext cx="1260000" cy="12600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30FF8E0-FDB7-4904-35EA-5F121DC34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914" y="3429000"/>
              <a:ext cx="1260000" cy="1260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55105EF-6C02-9318-E95E-9849F07CA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1096" y="1989000"/>
              <a:ext cx="1260000" cy="1260000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C3B165A-AA70-D708-49F2-D21AB20E8EB5}"/>
                </a:ext>
              </a:extLst>
            </p:cNvPr>
            <p:cNvSpPr/>
            <p:nvPr/>
          </p:nvSpPr>
          <p:spPr>
            <a:xfrm>
              <a:off x="10131096" y="3327433"/>
              <a:ext cx="360000" cy="36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b="1" dirty="0"/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39FC41E-082B-90A7-2E69-F8A4044B862E}"/>
                </a:ext>
              </a:extLst>
            </p:cNvPr>
            <p:cNvSpPr/>
            <p:nvPr/>
          </p:nvSpPr>
          <p:spPr>
            <a:xfrm>
              <a:off x="8617914" y="4739047"/>
              <a:ext cx="360000" cy="36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b="1" dirty="0"/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E377828-DF9E-3209-B218-8F2227C40922}"/>
                </a:ext>
              </a:extLst>
            </p:cNvPr>
            <p:cNvSpPr/>
            <p:nvPr/>
          </p:nvSpPr>
          <p:spPr>
            <a:xfrm>
              <a:off x="7009718" y="5869094"/>
              <a:ext cx="360000" cy="36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b="1" dirty="0"/>
                <a:t>3</a:t>
              </a:r>
            </a:p>
          </p:txBody>
        </p:sp>
        <p:sp>
          <p:nvSpPr>
            <p:cNvPr id="49" name="Arrow: Curved Right 48">
              <a:extLst>
                <a:ext uri="{FF2B5EF4-FFF2-40B4-BE49-F238E27FC236}">
                  <a16:creationId xmlns:a16="http://schemas.microsoft.com/office/drawing/2014/main" id="{08BAB710-1FEA-E52C-08B4-530215C37E82}"/>
                </a:ext>
              </a:extLst>
            </p:cNvPr>
            <p:cNvSpPr/>
            <p:nvPr/>
          </p:nvSpPr>
          <p:spPr>
            <a:xfrm rot="3148268">
              <a:off x="8282208" y="1838908"/>
              <a:ext cx="851054" cy="1585786"/>
            </a:xfrm>
            <a:prstGeom prst="curv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tx1"/>
                </a:solidFill>
              </a:endParaRPr>
            </a:p>
          </p:txBody>
        </p:sp>
        <p:sp>
          <p:nvSpPr>
            <p:cNvPr id="50" name="Arrow: Curved Right 49">
              <a:extLst>
                <a:ext uri="{FF2B5EF4-FFF2-40B4-BE49-F238E27FC236}">
                  <a16:creationId xmlns:a16="http://schemas.microsoft.com/office/drawing/2014/main" id="{8F35E740-C24C-495A-2D33-F20FB7CB5111}"/>
                </a:ext>
              </a:extLst>
            </p:cNvPr>
            <p:cNvSpPr/>
            <p:nvPr/>
          </p:nvSpPr>
          <p:spPr>
            <a:xfrm rot="2894109" flipH="1">
              <a:off x="8552387" y="4971674"/>
              <a:ext cx="851054" cy="1585786"/>
            </a:xfrm>
            <a:prstGeom prst="curv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9B9AA4A4-1166-1651-BDAA-D4FE2BEBC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105" y="2857500"/>
            <a:ext cx="12533791" cy="64368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12B360E4-2F5B-27FB-85BC-4C4B7B3AC669}"/>
              </a:ext>
            </a:extLst>
          </p:cNvPr>
          <p:cNvSpPr/>
          <p:nvPr/>
        </p:nvSpPr>
        <p:spPr>
          <a:xfrm>
            <a:off x="3657601" y="2386723"/>
            <a:ext cx="2895600" cy="5872484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ED80CFBF-05E3-C022-D36E-C8F46A252C65}"/>
              </a:ext>
            </a:extLst>
          </p:cNvPr>
          <p:cNvGrpSpPr/>
          <p:nvPr/>
        </p:nvGrpSpPr>
        <p:grpSpPr>
          <a:xfrm>
            <a:off x="5181600" y="8267700"/>
            <a:ext cx="2590799" cy="533400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1A6EFF6F-A251-7C26-3130-0D36C45BCFE4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04D2ED2C-5056-1A79-37EA-C352D5365D1E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EF94FE13-A234-0439-70EF-2B0101E5C579}"/>
              </a:ext>
            </a:extLst>
          </p:cNvPr>
          <p:cNvSpPr txBox="1"/>
          <p:nvPr/>
        </p:nvSpPr>
        <p:spPr>
          <a:xfrm>
            <a:off x="1028700" y="1485900"/>
            <a:ext cx="14510385" cy="87978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/>
            </a:pPr>
            <a:r>
              <a:rPr lang="en-US" sz="28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Layari 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  <a:hlinkClick r:id="rId7"/>
              </a:rPr>
              <a:t>https://budimadani.gov.my/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buAutoNum type="arabicParenR"/>
            </a:pP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Pilih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BUDI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MySubsidi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Diesel.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B2B77CAE-A20D-4BA1-C8E2-898E5E40625F}"/>
              </a:ext>
            </a:extLst>
          </p:cNvPr>
          <p:cNvSpPr txBox="1"/>
          <p:nvPr/>
        </p:nvSpPr>
        <p:spPr>
          <a:xfrm>
            <a:off x="1028700" y="731218"/>
            <a:ext cx="14510385" cy="432536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en-US" sz="3600" b="1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BUDI </a:t>
            </a:r>
            <a:r>
              <a:rPr lang="en-US" sz="3600" b="1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MYSubsidi</a:t>
            </a:r>
            <a:r>
              <a:rPr lang="en-US" sz="3600" b="1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Diesel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89976-2740-1C94-8BE2-79F54BF54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0BC13BED-B3C3-9E4D-BC07-27C28C6C5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536" y="2857500"/>
            <a:ext cx="12370928" cy="64368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F7067774-69F7-FA9D-CA58-751346330E3B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AA31131-F0CB-9510-27FB-1697B14E18C2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C0FCE70-43FA-C1CB-38BA-1364641E3897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BB15F15-60A3-8A54-D343-4769DCA2F4BB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B70A3649-B7B6-DA75-BBAE-22CD4881A8FE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A6F9647-4A0C-9E02-66F0-3E9485E6F3D1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99542AB-E5C2-7CB1-CDEC-D9939AE6B776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786C370F-0117-0D39-313B-AB99BBEA2A3C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CDE9CE04-2DDC-9E10-6643-D951E1D57247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433F1F6A-E2F7-CD41-676E-A0616C40AE57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5B9AC2C8-9272-EC1B-3C9B-40BDB75E8EFD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A27BC5E9-F08A-0F64-A0E0-16CF0F6670A7}"/>
              </a:ext>
            </a:extLst>
          </p:cNvPr>
          <p:cNvSpPr/>
          <p:nvPr/>
        </p:nvSpPr>
        <p:spPr>
          <a:xfrm>
            <a:off x="5486400" y="2019301"/>
            <a:ext cx="2057400" cy="5139576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47ABD214-7297-091C-57DD-204285845E05}"/>
              </a:ext>
            </a:extLst>
          </p:cNvPr>
          <p:cNvGrpSpPr/>
          <p:nvPr/>
        </p:nvGrpSpPr>
        <p:grpSpPr>
          <a:xfrm>
            <a:off x="4953000" y="7167371"/>
            <a:ext cx="5451882" cy="566929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A0ED711E-C6B6-097B-9FE0-26E0714CDE12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A20D59F1-0693-4F1A-0FB5-CF19C7986A2C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133A534F-3702-DC17-28DE-0D12140062D7}"/>
              </a:ext>
            </a:extLst>
          </p:cNvPr>
          <p:cNvSpPr txBox="1"/>
          <p:nvPr/>
        </p:nvSpPr>
        <p:spPr>
          <a:xfrm>
            <a:off x="1028699" y="1485900"/>
            <a:ext cx="14510385" cy="685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 startAt="3"/>
            </a:pP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Pilih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Pemilikan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Tunggal (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Individu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)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atau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Syarikat.</a:t>
            </a:r>
          </a:p>
        </p:txBody>
      </p:sp>
    </p:spTree>
    <p:extLst>
      <p:ext uri="{BB962C8B-B14F-4D97-AF65-F5344CB8AC3E}">
        <p14:creationId xmlns:p14="http://schemas.microsoft.com/office/powerpoint/2010/main" val="248803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4EC91-E3E3-1D12-3D51-126E43B21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EC879E03-C8EA-EA7F-D47B-18F3811A4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536" y="2898689"/>
            <a:ext cx="12370928" cy="635961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2E77E1F0-3276-97C7-1EEA-90A8BB890296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EB1DD99-BEFB-B15B-08ED-472BE685C859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9D88DA4-DFDE-1C1B-464D-136B4B25DFB2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D7F4F2D-E304-F0C4-6168-8220B361BCA5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254ABDE-0C02-4706-C1B5-A21618B2FC16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0661A42-54CC-1ABC-1F6D-1AA839934568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82AADD0-775D-E569-D821-306C25D92A0A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F43546A0-151F-4B1E-3FD0-D2DBA31CF7C7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402545C7-7D1B-04B9-CDE0-2DDF84FCCF49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C16B3FA6-6DA3-D0DF-6940-F2DB91E570F7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94BCD923-4279-C021-E521-DEB6901110FB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E005F6A9-FB55-0C6A-3340-C6935F070B5A}"/>
              </a:ext>
            </a:extLst>
          </p:cNvPr>
          <p:cNvSpPr/>
          <p:nvPr/>
        </p:nvSpPr>
        <p:spPr>
          <a:xfrm>
            <a:off x="3200400" y="2497533"/>
            <a:ext cx="3505200" cy="3126556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3503F940-A5B9-CDA7-A5FD-41254A81A508}"/>
              </a:ext>
            </a:extLst>
          </p:cNvPr>
          <p:cNvGrpSpPr/>
          <p:nvPr/>
        </p:nvGrpSpPr>
        <p:grpSpPr>
          <a:xfrm>
            <a:off x="6705600" y="5676900"/>
            <a:ext cx="4876800" cy="3352800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700FF43A-F930-323B-E222-016BECEBB05B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95F31976-E00D-FF2F-1ECA-1A2629DB8568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5F07128C-8E23-5985-7B30-12B1EE4F44E7}"/>
              </a:ext>
            </a:extLst>
          </p:cNvPr>
          <p:cNvSpPr txBox="1"/>
          <p:nvPr/>
        </p:nvSpPr>
        <p:spPr>
          <a:xfrm>
            <a:off x="1028700" y="1474741"/>
            <a:ext cx="14510384" cy="100175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buAutoNum type="arabicParenR" startAt="4"/>
            </a:pP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Isi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maklumat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peribadi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yang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diperlukan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.</a:t>
            </a:r>
          </a:p>
          <a:p>
            <a:pPr marL="514350" indent="-514350">
              <a:buAutoNum type="arabicParenR" startAt="4"/>
            </a:pP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Klik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butang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“</a:t>
            </a:r>
            <a:r>
              <a:rPr lang="en-MY" sz="2800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Hantar</a:t>
            </a:r>
            <a:r>
              <a:rPr lang="en-MY" sz="2800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”.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ts val="3599"/>
              </a:lnSpc>
            </a:pPr>
            <a:endParaRPr lang="en-US" sz="2800" spc="28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F6DF21C9-0327-4B49-35DB-B506100E8B01}"/>
              </a:ext>
            </a:extLst>
          </p:cNvPr>
          <p:cNvSpPr txBox="1"/>
          <p:nvPr/>
        </p:nvSpPr>
        <p:spPr>
          <a:xfrm>
            <a:off x="1028699" y="723900"/>
            <a:ext cx="14510385" cy="586836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en-MY" sz="3600" b="1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Pemilikan</a:t>
            </a:r>
            <a:r>
              <a:rPr lang="en-MY" sz="3600" b="1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Tunggal (</a:t>
            </a:r>
            <a:r>
              <a:rPr lang="en-MY" sz="3600" b="1" spc="26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Individu</a:t>
            </a:r>
            <a:r>
              <a:rPr lang="en-MY" sz="3600" b="1" spc="26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7895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6002</TotalTime>
  <Words>1015</Words>
  <Application>Microsoft Macintosh PowerPoint</Application>
  <PresentationFormat>Custom</PresentationFormat>
  <Paragraphs>154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League Spartan</vt:lpstr>
      <vt:lpstr>Poppins</vt:lpstr>
      <vt:lpstr>Calibri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 MADANI V2.1.pptx</dc:title>
  <cp:lastModifiedBy>syamil nashir</cp:lastModifiedBy>
  <cp:revision>32</cp:revision>
  <dcterms:created xsi:type="dcterms:W3CDTF">2006-08-16T00:00:00Z</dcterms:created>
  <dcterms:modified xsi:type="dcterms:W3CDTF">2025-04-29T03:54:18Z</dcterms:modified>
  <dc:identifier>DAGe2nMcNhU</dc:identifier>
</cp:coreProperties>
</file>