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2" r:id="rId9"/>
    <p:sldId id="273" r:id="rId10"/>
  </p:sldIdLst>
  <p:sldSz cx="18288000" cy="10287000"/>
  <p:notesSz cx="6858000" cy="9144000"/>
  <p:embeddedFontLst>
    <p:embeddedFont>
      <p:font typeface="League Spartan" pitchFamily="2" charset="77"/>
      <p:regular r:id="rId11"/>
      <p:bold r:id="rId12"/>
    </p:embeddedFont>
    <p:embeddedFont>
      <p:font typeface="Poppins" pitchFamily="2" charset="77"/>
      <p:regular r:id="rId13"/>
      <p:bold r:id="rId14"/>
      <p:italic r:id="rId15"/>
      <p:boldItalic r:id="rId16"/>
    </p:embeddedFont>
    <p:embeddedFont>
      <p:font typeface="Poppins Bold" pitchFamily="2" charset="77"/>
      <p:regular r:id="rId17"/>
      <p:bold r:id="rId18"/>
    </p:embeddedFont>
    <p:embeddedFont>
      <p:font typeface="Poppins Light" panose="020B060402020202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 autoAdjust="0"/>
    <p:restoredTop sz="94558" autoAdjust="0"/>
  </p:normalViewPr>
  <p:slideViewPr>
    <p:cSldViewPr>
      <p:cViewPr varScale="1">
        <p:scale>
          <a:sx n="55" d="100"/>
          <a:sy n="55" d="100"/>
        </p:scale>
        <p:origin x="208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bantuantunai.hasil.gov.my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mykasih.com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mykasih.com.my/food-aid-programme/sar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" y="9501474"/>
            <a:ext cx="18283238" cy="96012"/>
            <a:chOff x="0" y="0"/>
            <a:chExt cx="24377650" cy="128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7650" cy="128016"/>
            </a:xfrm>
            <a:custGeom>
              <a:avLst/>
              <a:gdLst/>
              <a:ahLst/>
              <a:cxnLst/>
              <a:rect l="l" t="t" r="r" b="b"/>
              <a:pathLst>
                <a:path w="24377650" h="128016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651986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-19050"/>
            <a:ext cx="5348094" cy="2989901"/>
          </a:xfrm>
          <a:custGeom>
            <a:avLst/>
            <a:gdLst/>
            <a:ahLst/>
            <a:cxnLst/>
            <a:rect l="l" t="t" r="r" b="b"/>
            <a:pathLst>
              <a:path w="5348094" h="2989901">
                <a:moveTo>
                  <a:pt x="0" y="0"/>
                </a:moveTo>
                <a:lnTo>
                  <a:pt x="5348094" y="0"/>
                </a:lnTo>
                <a:lnTo>
                  <a:pt x="5348094" y="2989901"/>
                </a:lnTo>
                <a:lnTo>
                  <a:pt x="0" y="298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6341" y="1353961"/>
            <a:ext cx="16230600" cy="5165902"/>
            <a:chOff x="0" y="0"/>
            <a:chExt cx="21640800" cy="68878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40800" cy="6887869"/>
            </a:xfrm>
            <a:custGeom>
              <a:avLst/>
              <a:gdLst/>
              <a:ahLst/>
              <a:cxnLst/>
              <a:rect l="l" t="t" r="r" b="b"/>
              <a:pathLst>
                <a:path w="21640800" h="6887869">
                  <a:moveTo>
                    <a:pt x="0" y="0"/>
                  </a:moveTo>
                  <a:lnTo>
                    <a:pt x="21640800" y="0"/>
                  </a:lnTo>
                  <a:lnTo>
                    <a:pt x="21640800" y="6887869"/>
                  </a:lnTo>
                  <a:lnTo>
                    <a:pt x="0" y="68878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61925"/>
              <a:ext cx="21640800" cy="70497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688"/>
                </a:lnSpc>
              </a:pPr>
              <a:r>
                <a:rPr lang="en-US" sz="9000" spc="48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Sumbangan</a:t>
              </a:r>
              <a:r>
                <a:rPr lang="en-US" sz="90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Asas Rahmah (SARA)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037896"/>
            <a:ext cx="16230600" cy="1194892"/>
            <a:chOff x="0" y="0"/>
            <a:chExt cx="21640800" cy="1593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40800" cy="1593190"/>
            </a:xfrm>
            <a:custGeom>
              <a:avLst/>
              <a:gdLst/>
              <a:ahLst/>
              <a:cxnLst/>
              <a:rect l="l" t="t" r="r" b="b"/>
              <a:pathLst>
                <a:path w="21640800" h="1593190">
                  <a:moveTo>
                    <a:pt x="0" y="0"/>
                  </a:moveTo>
                  <a:lnTo>
                    <a:pt x="21640800" y="0"/>
                  </a:lnTo>
                  <a:lnTo>
                    <a:pt x="21640800" y="1593190"/>
                  </a:lnTo>
                  <a:lnTo>
                    <a:pt x="0" y="1593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1640800" cy="1583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184"/>
                </a:lnSpc>
              </a:pPr>
              <a:r>
                <a:rPr lang="en-US" sz="4800" spc="27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NADI X INISIATIF KERAJAAN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9" name="Freeform 1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854334" y="6258830"/>
            <a:ext cx="4451541" cy="3260106"/>
          </a:xfrm>
          <a:custGeom>
            <a:avLst/>
            <a:gdLst/>
            <a:ahLst/>
            <a:cxnLst/>
            <a:rect l="l" t="t" r="r" b="b"/>
            <a:pathLst>
              <a:path w="4451541" h="3260106">
                <a:moveTo>
                  <a:pt x="0" y="0"/>
                </a:moveTo>
                <a:lnTo>
                  <a:pt x="4451542" y="0"/>
                </a:lnTo>
                <a:lnTo>
                  <a:pt x="4451542" y="3260106"/>
                </a:lnTo>
                <a:lnTo>
                  <a:pt x="0" y="326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0810" t="-241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BE60B09-DF4E-2E90-66AE-E3A012F0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600" y="7505700"/>
            <a:ext cx="1676400" cy="16764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Pengenalan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699" y="3322731"/>
            <a:ext cx="16230600" cy="5795467"/>
          </a:xfrm>
          <a:custGeom>
            <a:avLst/>
            <a:gdLst/>
            <a:ahLst/>
            <a:cxnLst/>
            <a:rect l="l" t="t" r="r" b="b"/>
            <a:pathLst>
              <a:path w="21640800" h="7727290">
                <a:moveTo>
                  <a:pt x="0" y="0"/>
                </a:moveTo>
                <a:lnTo>
                  <a:pt x="21640800" y="0"/>
                </a:lnTo>
                <a:lnTo>
                  <a:pt x="21640800" y="7727290"/>
                </a:lnTo>
                <a:lnTo>
                  <a:pt x="0" y="77272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699" y="3130225"/>
            <a:ext cx="16230601" cy="57883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711200" indent="-5715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Sumbangan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Asas Rahmah (SARA)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ialah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kewangan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bulanan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Malaysia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Kementerian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Kewangan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golongan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miskin dan miskin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tegar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disalurkan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MyKad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mulai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15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Januari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2025. </a:t>
            </a:r>
          </a:p>
          <a:p>
            <a:pPr marL="711200" indent="-5715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MY" sz="3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11200" indent="-5715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Selain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itu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one-off SARA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diberikan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8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juta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penerima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STR yang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tidak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termasuk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kategori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tersebut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Objektif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7BA6845-EC76-E939-EFE1-097A4CD341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r="2200"/>
          <a:stretch/>
        </p:blipFill>
        <p:spPr>
          <a:xfrm>
            <a:off x="930253" y="3293253"/>
            <a:ext cx="1415226" cy="14803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452CE2A-240D-F4C4-DD2F-51D3C46111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930253" y="5143500"/>
            <a:ext cx="1415226" cy="14826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FCADF08-63A8-7720-2CEF-53EB1E5BDB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937847" y="7075498"/>
            <a:ext cx="1415225" cy="1482613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FD6E691-928A-F4DA-ABD0-FA03EEFCC984}"/>
              </a:ext>
            </a:extLst>
          </p:cNvPr>
          <p:cNvSpPr/>
          <p:nvPr/>
        </p:nvSpPr>
        <p:spPr>
          <a:xfrm>
            <a:off x="2743200" y="3265000"/>
            <a:ext cx="14630400" cy="1484241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3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sv-SE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Meringankan beban kos sara hidup bagi golongan miskin dan miskin tegar.</a:t>
            </a:r>
          </a:p>
          <a:p>
            <a:pPr algn="ctr"/>
            <a:endParaRPr lang="en-MY" sz="3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23219E-B076-C801-6CB7-B24189EB0292}"/>
              </a:ext>
            </a:extLst>
          </p:cNvPr>
          <p:cNvSpPr/>
          <p:nvPr/>
        </p:nvSpPr>
        <p:spPr>
          <a:xfrm>
            <a:off x="2743198" y="5154552"/>
            <a:ext cx="14630400" cy="1484241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Memastikan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penyaluran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efisien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bersasar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penggunaan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teknologi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digital.</a:t>
            </a:r>
            <a:endParaRPr lang="sv-SE" sz="3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3E478A6-0AAE-A634-B3EA-96E33139FC07}"/>
              </a:ext>
            </a:extLst>
          </p:cNvPr>
          <p:cNvSpPr/>
          <p:nvPr/>
        </p:nvSpPr>
        <p:spPr>
          <a:xfrm>
            <a:off x="2743198" y="7044104"/>
            <a:ext cx="14630400" cy="148424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kesejahteraan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rakyat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selaras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prinsip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kesaksamaan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kerangka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Ekonomi MADANI.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1530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Kategori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Penerima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D1F6BA2-B6F5-F11E-A7D7-307F5677F7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r="1335"/>
          <a:stretch/>
        </p:blipFill>
        <p:spPr>
          <a:xfrm>
            <a:off x="8503303" y="2865715"/>
            <a:ext cx="1281391" cy="13165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5D9F4-102E-BE3E-B5BD-51A8FDE431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494"/>
          <a:stretch/>
        </p:blipFill>
        <p:spPr>
          <a:xfrm>
            <a:off x="3304805" y="2880723"/>
            <a:ext cx="1277203" cy="13165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7A9E253-E051-D25B-B2B0-332A313282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13701875" y="2859689"/>
            <a:ext cx="1285429" cy="131653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19D47C4-9558-42B6-26C4-5075C7164ED8}"/>
              </a:ext>
            </a:extLst>
          </p:cNvPr>
          <p:cNvSpPr/>
          <p:nvPr/>
        </p:nvSpPr>
        <p:spPr>
          <a:xfrm>
            <a:off x="2000248" y="4280795"/>
            <a:ext cx="3886318" cy="18684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Isi Rumah (STR &amp;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Keluarga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tersenarai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rekod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layak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menerima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Sumbangan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Rahmah (STR).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6EBCAD8-5EC0-1AA1-FE08-FBADC78E234D}"/>
              </a:ext>
            </a:extLst>
          </p:cNvPr>
          <p:cNvSpPr/>
          <p:nvPr/>
        </p:nvSpPr>
        <p:spPr>
          <a:xfrm>
            <a:off x="7202521" y="4280797"/>
            <a:ext cx="3886318" cy="18684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Warga Emas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Tiada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Pasangan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(STR &amp;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berusia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tidak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mempunyai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pasangan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tersenarai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layak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menerima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STR.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3F4140-1E9C-806B-0547-32162E477992}"/>
              </a:ext>
            </a:extLst>
          </p:cNvPr>
          <p:cNvSpPr/>
          <p:nvPr/>
        </p:nvSpPr>
        <p:spPr>
          <a:xfrm>
            <a:off x="12401431" y="4280797"/>
            <a:ext cx="3886318" cy="18684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Bujang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(STR &amp;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bujang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tersenarai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layak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menerima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STR.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F7D17D8-43F1-55A2-2DB1-28F7965B09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r="1335"/>
          <a:stretch/>
        </p:blipFill>
        <p:spPr>
          <a:xfrm>
            <a:off x="11059531" y="6185029"/>
            <a:ext cx="1281391" cy="13165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081A591-DA5F-B3FB-B5F9-84EC094E5B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494"/>
          <a:stretch/>
        </p:blipFill>
        <p:spPr>
          <a:xfrm>
            <a:off x="5859676" y="6196630"/>
            <a:ext cx="1277203" cy="1316531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BC55940-5E73-B346-207F-88DCB8AB3492}"/>
              </a:ext>
            </a:extLst>
          </p:cNvPr>
          <p:cNvSpPr/>
          <p:nvPr/>
        </p:nvSpPr>
        <p:spPr>
          <a:xfrm>
            <a:off x="4555119" y="7622980"/>
            <a:ext cx="3886318" cy="15691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Isi Rumah (STR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sahaja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Keluarga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layak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menerima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STR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tetapi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tidak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tersenarai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87476E-874D-9B8E-605B-2AD0213CCF8F}"/>
              </a:ext>
            </a:extLst>
          </p:cNvPr>
          <p:cNvSpPr/>
          <p:nvPr/>
        </p:nvSpPr>
        <p:spPr>
          <a:xfrm>
            <a:off x="9757392" y="7622980"/>
            <a:ext cx="3886318" cy="15691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MY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Warga Emas </a:t>
            </a:r>
            <a:r>
              <a:rPr lang="en-MY" sz="16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Tiada</a:t>
            </a:r>
            <a:r>
              <a:rPr lang="en-MY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16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Pasangan</a:t>
            </a:r>
            <a:r>
              <a:rPr lang="en-MY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MY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(STR </a:t>
            </a:r>
            <a:r>
              <a:rPr lang="en-MY" sz="16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sahaja</a:t>
            </a:r>
            <a:r>
              <a:rPr lang="en-MY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  <a:r>
              <a:rPr lang="en-MY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MY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berusia</a:t>
            </a:r>
            <a:r>
              <a:rPr lang="en-MY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tanpa</a:t>
            </a:r>
            <a:r>
              <a:rPr lang="en-MY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pasangan</a:t>
            </a:r>
            <a:r>
              <a:rPr lang="en-MY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layak</a:t>
            </a:r>
            <a:r>
              <a:rPr lang="en-MY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menerima</a:t>
            </a:r>
            <a:r>
              <a:rPr lang="en-MY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STR </a:t>
            </a:r>
            <a:r>
              <a:rPr lang="en-MY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tetapi</a:t>
            </a:r>
            <a:r>
              <a:rPr lang="en-MY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tidak</a:t>
            </a:r>
            <a:r>
              <a:rPr lang="en-MY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tersenarai</a:t>
            </a:r>
            <a:r>
              <a:rPr lang="en-MY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Jumlah</a:t>
              </a:r>
              <a:r>
                <a:rPr lang="en-US" sz="9000" b="1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Bayaran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A91E7A5-936A-B53F-BBF5-30DC1EDC5B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r="1335"/>
          <a:stretch/>
        </p:blipFill>
        <p:spPr>
          <a:xfrm>
            <a:off x="8493310" y="2862157"/>
            <a:ext cx="1301381" cy="13370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7FFCB4-2B26-CAE0-96E3-786C640FD4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494"/>
          <a:stretch/>
        </p:blipFill>
        <p:spPr>
          <a:xfrm>
            <a:off x="3217893" y="2901098"/>
            <a:ext cx="1297128" cy="13370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76703B-C3FB-69B9-9387-E58A35C840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13772980" y="2901098"/>
            <a:ext cx="1305481" cy="133706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7338055-5842-9A01-CA8F-5ADCA762A767}"/>
              </a:ext>
            </a:extLst>
          </p:cNvPr>
          <p:cNvSpPr/>
          <p:nvPr/>
        </p:nvSpPr>
        <p:spPr>
          <a:xfrm>
            <a:off x="1888808" y="4346600"/>
            <a:ext cx="3946944" cy="15935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Isi Rumah (STR &amp;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endParaRPr lang="en-MY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RM2,100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setahun</a:t>
            </a:r>
            <a:endParaRPr lang="en-MY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A8C00E-F746-92D8-2DBE-AD71ECEFB198}"/>
              </a:ext>
            </a:extLst>
          </p:cNvPr>
          <p:cNvSpPr/>
          <p:nvPr/>
        </p:nvSpPr>
        <p:spPr>
          <a:xfrm>
            <a:off x="7172236" y="4346600"/>
            <a:ext cx="3946944" cy="15935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Warga Emas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Tiada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Pasangan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(STR &amp;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endParaRPr lang="en-MY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RM1,650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setahun</a:t>
            </a:r>
            <a:endParaRPr lang="en-MY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7BE43C-14A4-FD78-4FCB-DAC517CBF007}"/>
              </a:ext>
            </a:extLst>
          </p:cNvPr>
          <p:cNvSpPr/>
          <p:nvPr/>
        </p:nvSpPr>
        <p:spPr>
          <a:xfrm>
            <a:off x="12452249" y="4346600"/>
            <a:ext cx="3946944" cy="15885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Bujang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(STR &amp;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endParaRPr lang="en-MY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RM600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setahun</a:t>
            </a:r>
            <a:endParaRPr lang="en-MY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70CFAFC-CA09-A0B9-0ABD-7584AF925A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r="1335"/>
          <a:stretch/>
        </p:blipFill>
        <p:spPr>
          <a:xfrm>
            <a:off x="11089744" y="6301726"/>
            <a:ext cx="1301381" cy="13370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F6D50F-934D-258E-E5DB-F1732A189F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494"/>
          <a:stretch/>
        </p:blipFill>
        <p:spPr>
          <a:xfrm>
            <a:off x="5808444" y="6318998"/>
            <a:ext cx="1297128" cy="133706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196EEE1-B523-78D8-AC80-594B1F667FAC}"/>
              </a:ext>
            </a:extLst>
          </p:cNvPr>
          <p:cNvSpPr/>
          <p:nvPr/>
        </p:nvSpPr>
        <p:spPr>
          <a:xfrm>
            <a:off x="4483536" y="7740922"/>
            <a:ext cx="3946944" cy="15935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Isi Rumah (STR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sahaja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endParaRPr lang="en-MY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RM900 </a:t>
            </a:r>
            <a:r>
              <a:rPr lang="en-MY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setahun</a:t>
            </a:r>
            <a:endParaRPr lang="en-MY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8301FE0-7A85-5E05-8D0F-592FCCBB1951}"/>
              </a:ext>
            </a:extLst>
          </p:cNvPr>
          <p:cNvSpPr/>
          <p:nvPr/>
        </p:nvSpPr>
        <p:spPr>
          <a:xfrm>
            <a:off x="9766963" y="7740921"/>
            <a:ext cx="3946944" cy="1593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Warga Emas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Tiada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Pasangan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(STR </a:t>
            </a:r>
            <a:r>
              <a:rPr lang="en-MY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sahaja</a:t>
            </a:r>
            <a:r>
              <a:rPr lang="en-MY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  <a:r>
              <a:rPr lang="en-MY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endParaRPr lang="en-MY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RM450 </a:t>
            </a:r>
            <a:r>
              <a:rPr lang="es-ES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setahun</a:t>
            </a:r>
            <a:endParaRPr lang="en-MY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950711"/>
            <a:ext cx="16230600" cy="1449589"/>
            <a:chOff x="0" y="0"/>
            <a:chExt cx="21640800" cy="19327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1932785"/>
            </a:xfrm>
            <a:custGeom>
              <a:avLst/>
              <a:gdLst/>
              <a:ahLst/>
              <a:cxnLst/>
              <a:rect l="l" t="t" r="r" b="b"/>
              <a:pathLst>
                <a:path w="21640800" h="1932785">
                  <a:moveTo>
                    <a:pt x="0" y="0"/>
                  </a:moveTo>
                  <a:lnTo>
                    <a:pt x="21640800" y="0"/>
                  </a:lnTo>
                  <a:lnTo>
                    <a:pt x="21640800" y="1932785"/>
                  </a:lnTo>
                  <a:lnTo>
                    <a:pt x="0" y="19327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4300"/>
              <a:ext cx="21640800" cy="181848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6732"/>
                </a:lnSpc>
                <a:spcBef>
                  <a:spcPct val="0"/>
                </a:spcBef>
              </a:pPr>
              <a:r>
                <a:rPr lang="en-US" sz="9000" b="1" u="none" strike="noStrike" spc="-95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Jadual</a:t>
              </a:r>
              <a:r>
                <a:rPr lang="en-US" sz="9000" b="1" u="none" strike="noStrike" spc="-95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95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Pembayaran</a:t>
              </a:r>
              <a:endParaRPr lang="en-US" sz="9000" b="1" u="none" strike="noStrike" spc="-9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2977602"/>
            <a:ext cx="13210007" cy="6070092"/>
          </a:xfrm>
          <a:custGeom>
            <a:avLst/>
            <a:gdLst/>
            <a:ahLst/>
            <a:cxnLst/>
            <a:rect l="l" t="t" r="r" b="b"/>
            <a:pathLst>
              <a:path w="17613342" h="8093456">
                <a:moveTo>
                  <a:pt x="0" y="0"/>
                </a:moveTo>
                <a:lnTo>
                  <a:pt x="17613342" y="0"/>
                </a:lnTo>
                <a:lnTo>
                  <a:pt x="17613342" y="8093456"/>
                </a:lnTo>
                <a:lnTo>
                  <a:pt x="0" y="809345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E512707-629C-F79A-3F46-C23D6E335124}"/>
              </a:ext>
            </a:extLst>
          </p:cNvPr>
          <p:cNvSpPr txBox="1">
            <a:spLocks/>
          </p:cNvSpPr>
          <p:nvPr/>
        </p:nvSpPr>
        <p:spPr>
          <a:xfrm>
            <a:off x="1028699" y="2815980"/>
            <a:ext cx="16230599" cy="64922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3600" b="1" dirty="0" err="1">
                <a:latin typeface="Poppins" panose="00000500000000000000" pitchFamily="2" charset="0"/>
                <a:cs typeface="Poppins" panose="00000500000000000000" pitchFamily="2" charset="0"/>
              </a:rPr>
              <a:t>Januari</a:t>
            </a:r>
            <a:r>
              <a:rPr lang="en-MY" sz="3600" b="1" dirty="0">
                <a:latin typeface="Poppins" panose="00000500000000000000" pitchFamily="2" charset="0"/>
                <a:cs typeface="Poppins" panose="00000500000000000000" pitchFamily="2" charset="0"/>
              </a:rPr>
              <a:t> – Mac 2025:</a:t>
            </a:r>
          </a:p>
          <a:p>
            <a:pPr lvl="1">
              <a:buFont typeface="Arial" pitchFamily="34" charset="0"/>
              <a:buChar char="•"/>
            </a:pP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Isi Rumah (STR &amp;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): 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RM100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sebulan</a:t>
            </a: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Warga Emas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Tiada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Pasangan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(STR &amp;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): 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RM100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sebulan</a:t>
            </a: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Bujang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(STR &amp;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): 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RM50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sebulan</a:t>
            </a: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MY" sz="3600" b="1" dirty="0">
                <a:latin typeface="Poppins" panose="00000500000000000000" pitchFamily="2" charset="0"/>
                <a:cs typeface="Poppins" panose="00000500000000000000" pitchFamily="2" charset="0"/>
              </a:rPr>
              <a:t>April – </a:t>
            </a:r>
            <a:r>
              <a:rPr lang="en-MY" sz="3600" b="1" dirty="0" err="1">
                <a:latin typeface="Poppins" panose="00000500000000000000" pitchFamily="2" charset="0"/>
                <a:cs typeface="Poppins" panose="00000500000000000000" pitchFamily="2" charset="0"/>
              </a:rPr>
              <a:t>Disember</a:t>
            </a:r>
            <a:r>
              <a:rPr lang="en-MY" sz="3600" b="1" dirty="0">
                <a:latin typeface="Poppins" panose="00000500000000000000" pitchFamily="2" charset="0"/>
                <a:cs typeface="Poppins" panose="00000500000000000000" pitchFamily="2" charset="0"/>
              </a:rPr>
              <a:t> 2025:</a:t>
            </a:r>
          </a:p>
          <a:p>
            <a:pPr lvl="1">
              <a:buFont typeface="Arial" pitchFamily="34" charset="0"/>
              <a:buChar char="•"/>
            </a:pP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Isi Rumah (STR &amp;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): 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RM200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sebulan</a:t>
            </a: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Warga Emas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Tiada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Pasangan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(STR &amp;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): 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RM150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sebulan</a:t>
            </a: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Bujang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(STR &amp;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): 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RM50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sebulan</a:t>
            </a: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Isi Rumah (STR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sahaja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): 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RM100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sebulan</a:t>
            </a: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Warga Emas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Tiada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Pasangan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(STR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sahaja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): 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RM50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sebulan</a:t>
            </a: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285068-05B7-EE89-D302-7F76933C6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4800" y="6896100"/>
            <a:ext cx="2389572" cy="23895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876965"/>
            <a:ext cx="16230600" cy="1982724"/>
            <a:chOff x="0" y="0"/>
            <a:chExt cx="21640800" cy="26436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Memohon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8" name="Freeform 18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63E793B-D5ED-0527-8A49-B872F1E659BC}"/>
              </a:ext>
            </a:extLst>
          </p:cNvPr>
          <p:cNvSpPr txBox="1">
            <a:spLocks/>
          </p:cNvSpPr>
          <p:nvPr/>
        </p:nvSpPr>
        <p:spPr>
          <a:xfrm>
            <a:off x="1028699" y="2859689"/>
            <a:ext cx="16230599" cy="6492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Kelayakan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SARA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ditentukan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automatik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berdasarkan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eKasih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penerima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STR. </a:t>
            </a:r>
          </a:p>
          <a:p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Tiada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dokumen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tambahan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Penerima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layak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akan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dimaklumkan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surat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SMS.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5EF5E2-6398-EE6B-B7A1-FC600D787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7499" y="6291305"/>
            <a:ext cx="2775873" cy="27758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Tarikh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Penting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699" y="5351373"/>
            <a:ext cx="16230600" cy="3830727"/>
            <a:chOff x="0" y="-304800"/>
            <a:chExt cx="21640800" cy="51076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4802835"/>
            </a:xfrm>
            <a:custGeom>
              <a:avLst/>
              <a:gdLst/>
              <a:ahLst/>
              <a:cxnLst/>
              <a:rect l="l" t="t" r="r" b="b"/>
              <a:pathLst>
                <a:path w="21640800" h="4802835">
                  <a:moveTo>
                    <a:pt x="0" y="0"/>
                  </a:moveTo>
                  <a:lnTo>
                    <a:pt x="21640800" y="0"/>
                  </a:lnTo>
                  <a:lnTo>
                    <a:pt x="21640800" y="4802835"/>
                  </a:lnTo>
                  <a:lnTo>
                    <a:pt x="0" y="48028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04800"/>
              <a:ext cx="21640800" cy="51076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199"/>
                </a:lnSpc>
              </a:pPr>
              <a:r>
                <a:rPr lang="en-US" sz="3599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Maklumat </a:t>
              </a:r>
              <a:r>
                <a:rPr lang="en-US" sz="3599" b="1" spc="-2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Lanjut</a:t>
              </a:r>
              <a:r>
                <a:rPr lang="en-US" sz="3599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dan </a:t>
              </a:r>
              <a:r>
                <a:rPr lang="en-US" sz="3599" b="1" spc="-2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Bantuan</a:t>
              </a:r>
              <a:r>
                <a:rPr lang="en-US" sz="3599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</a:t>
              </a:r>
            </a:p>
            <a:p>
              <a:pPr algn="ctr">
                <a:lnSpc>
                  <a:spcPts val="7199"/>
                </a:lnSpc>
              </a:pP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Portal </a:t>
              </a:r>
              <a:r>
                <a:rPr lang="en-US" sz="3599" spc="3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rasmi</a:t>
              </a: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STR dan </a:t>
              </a:r>
              <a:r>
                <a:rPr lang="en-US" sz="3599" spc="3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MyKasih</a:t>
              </a: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algn="ctr">
                <a:lnSpc>
                  <a:spcPts val="7199"/>
                </a:lnSpc>
              </a:pP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hlinkClick r:id="rId2"/>
                </a:rPr>
                <a:t>https://www.mykasih.com.my/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  <a:p>
              <a:pPr algn="ctr">
                <a:lnSpc>
                  <a:spcPts val="7199"/>
                </a:lnSpc>
              </a:pPr>
              <a:r>
                <a:rPr lang="en-US" sz="3599" u="sng" spc="33" dirty="0">
                  <a:solidFill>
                    <a:srgbClr val="2998E3"/>
                  </a:solidFill>
                  <a:latin typeface="Poppins"/>
                  <a:ea typeface="Poppins"/>
                  <a:cs typeface="Poppins"/>
                  <a:sym typeface="Poppins"/>
                  <a:hlinkClick r:id="rId3" tooltip="https://bantuantunai.hasil.gov.my/"/>
                </a:rPr>
                <a:t>https://bantuantunai.hasil.gov.my/</a:t>
              </a: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3" name="Freeform 13" descr="Daily calendar with solid fill"/>
          <p:cNvSpPr/>
          <p:nvPr/>
        </p:nvSpPr>
        <p:spPr>
          <a:xfrm>
            <a:off x="8738999" y="2878705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990600" y="82677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1028700" y="3564505"/>
            <a:ext cx="16230600" cy="1812187"/>
            <a:chOff x="0" y="-114800"/>
            <a:chExt cx="21640800" cy="24162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640800" cy="2111449"/>
            </a:xfrm>
            <a:custGeom>
              <a:avLst/>
              <a:gdLst/>
              <a:ahLst/>
              <a:cxnLst/>
              <a:rect l="l" t="t" r="r" b="b"/>
              <a:pathLst>
                <a:path w="21640800" h="2111449">
                  <a:moveTo>
                    <a:pt x="0" y="0"/>
                  </a:moveTo>
                  <a:lnTo>
                    <a:pt x="21640800" y="0"/>
                  </a:lnTo>
                  <a:lnTo>
                    <a:pt x="21640800" y="2111449"/>
                  </a:lnTo>
                  <a:lnTo>
                    <a:pt x="0" y="21114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14800"/>
              <a:ext cx="21640800" cy="2416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199"/>
                </a:lnSpc>
              </a:pPr>
              <a:r>
                <a:rPr lang="en-US" sz="3400" b="1" spc="32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Permulaan</a:t>
              </a:r>
              <a:r>
                <a:rPr lang="en-US" sz="3400" b="1" spc="32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3400" b="1" spc="32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penyaluran</a:t>
              </a:r>
              <a:r>
                <a:rPr lang="en-US" sz="3400" b="1" spc="32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SARA </a:t>
              </a:r>
              <a:r>
                <a:rPr lang="en-US" sz="3400" b="1" spc="32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melalui</a:t>
              </a:r>
              <a:r>
                <a:rPr lang="en-US" sz="3400" b="1" spc="32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MyKad:</a:t>
              </a:r>
              <a:r>
                <a:rPr lang="en-US" sz="3400" spc="3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15 Jan 2025</a:t>
              </a:r>
            </a:p>
            <a:p>
              <a:pPr algn="ctr">
                <a:lnSpc>
                  <a:spcPts val="3887"/>
                </a:lnSpc>
              </a:pPr>
              <a:r>
                <a:rPr lang="en-US" sz="3400" b="1" spc="33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Peningkatan</a:t>
              </a:r>
              <a:r>
                <a:rPr lang="en-US" sz="3400" b="1" spc="33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3400" b="1" spc="33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kadar</a:t>
              </a:r>
              <a:r>
                <a:rPr lang="en-US" sz="3400" b="1" spc="33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3400" b="1" spc="33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bantuan</a:t>
              </a:r>
              <a:r>
                <a:rPr lang="en-US" sz="3400" b="1" spc="33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SARA </a:t>
              </a:r>
              <a:r>
                <a:rPr lang="en-US" sz="3400" b="1" spc="33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bagi</a:t>
              </a:r>
              <a:r>
                <a:rPr lang="en-US" sz="3400" b="1" spc="33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3400" b="1" spc="33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penerima</a:t>
              </a:r>
              <a:r>
                <a:rPr lang="en-US" sz="3400" b="1" spc="33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yang </a:t>
              </a:r>
              <a:r>
                <a:rPr lang="en-US" sz="3400" b="1" spc="33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layak</a:t>
              </a:r>
              <a:r>
                <a:rPr lang="en-US" sz="3400" b="1" spc="33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3400" spc="33" dirty="0">
                  <a:solidFill>
                    <a:srgbClr val="000000"/>
                  </a:solidFill>
                  <a:latin typeface="Poppins" panose="00000500000000000000" pitchFamily="2" charset="0"/>
                  <a:ea typeface="Poppins Bold"/>
                  <a:cs typeface="Poppins" panose="00000500000000000000" pitchFamily="2" charset="0"/>
                  <a:sym typeface="Poppins Bold"/>
                </a:rPr>
                <a:t>April 2025</a:t>
              </a:r>
              <a:endParaRPr lang="en-US" sz="34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endParaRPr>
            </a:p>
          </p:txBody>
        </p:sp>
      </p:grp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34C69974-A7FD-D61E-3049-B5AC5BEA33FD}"/>
              </a:ext>
            </a:extLst>
          </p:cNvPr>
          <p:cNvSpPr/>
          <p:nvPr/>
        </p:nvSpPr>
        <p:spPr>
          <a:xfrm>
            <a:off x="4600200" y="73053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77690"/>
            <a:chOff x="0" y="-393288"/>
            <a:chExt cx="21640800" cy="3036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93288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Kesimpulan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699" y="2992065"/>
            <a:ext cx="16230600" cy="3317899"/>
            <a:chOff x="0" y="0"/>
            <a:chExt cx="21640800" cy="4423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4423865"/>
            </a:xfrm>
            <a:custGeom>
              <a:avLst/>
              <a:gdLst/>
              <a:ahLst/>
              <a:cxnLst/>
              <a:rect l="l" t="t" r="r" b="b"/>
              <a:pathLst>
                <a:path w="21640800" h="4423865">
                  <a:moveTo>
                    <a:pt x="0" y="0"/>
                  </a:moveTo>
                  <a:lnTo>
                    <a:pt x="21640800" y="0"/>
                  </a:lnTo>
                  <a:lnTo>
                    <a:pt x="21640800" y="4423865"/>
                  </a:lnTo>
                  <a:lnTo>
                    <a:pt x="0" y="44238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21640800" cy="44143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S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ARA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ialah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inisiatif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kerajaan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untuk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menyalurkan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bantuan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secara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bersasar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efisien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selaras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dengan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Ekonomi MADANI. </a:t>
              </a:r>
            </a:p>
            <a:p>
              <a:endPara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Untuk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mengelak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daripada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penipuan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layari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laman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rasmi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: 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hlinkClick r:id="rId2"/>
                </a:rPr>
                <a:t>https://mykasih.com.my/food-aid-programme/sara/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3" name="Freeform 1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4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0" y="6265404"/>
            <a:ext cx="18288000" cy="3224561"/>
          </a:xfrm>
          <a:custGeom>
            <a:avLst/>
            <a:gdLst/>
            <a:ahLst/>
            <a:cxnLst/>
            <a:rect l="l" t="t" r="r" b="b"/>
            <a:pathLst>
              <a:path w="18288000" h="3224561">
                <a:moveTo>
                  <a:pt x="0" y="0"/>
                </a:moveTo>
                <a:lnTo>
                  <a:pt x="18288000" y="0"/>
                </a:lnTo>
                <a:lnTo>
                  <a:pt x="18288000" y="3224561"/>
                </a:lnTo>
                <a:lnTo>
                  <a:pt x="0" y="3224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2851" b="-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460</Words>
  <Application>Microsoft Macintosh PowerPoint</Application>
  <PresentationFormat>Custom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League Spartan</vt:lpstr>
      <vt:lpstr>Poppins Bold</vt:lpstr>
      <vt:lpstr>Poppins</vt:lpstr>
      <vt:lpstr>Calibri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MADANI V2.1.pptx</dc:title>
  <cp:lastModifiedBy>syamil nashir</cp:lastModifiedBy>
  <cp:revision>14</cp:revision>
  <dcterms:created xsi:type="dcterms:W3CDTF">2006-08-16T00:00:00Z</dcterms:created>
  <dcterms:modified xsi:type="dcterms:W3CDTF">2025-04-21T02:24:52Z</dcterms:modified>
  <dc:identifier>DAGe2nMcNhU</dc:identifier>
</cp:coreProperties>
</file>