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4" r:id="rId10"/>
    <p:sldId id="275" r:id="rId11"/>
    <p:sldId id="276" r:id="rId12"/>
    <p:sldId id="278" r:id="rId13"/>
    <p:sldId id="279" r:id="rId14"/>
    <p:sldId id="272" r:id="rId15"/>
    <p:sldId id="280" r:id="rId16"/>
    <p:sldId id="281" r:id="rId17"/>
    <p:sldId id="273" r:id="rId18"/>
  </p:sldIdLst>
  <p:sldSz cx="18288000" cy="10287000"/>
  <p:notesSz cx="6858000" cy="9144000"/>
  <p:embeddedFontLst>
    <p:embeddedFont>
      <p:font typeface="League Spartan" pitchFamily="2" charset="77"/>
      <p:regular r:id="rId19"/>
      <p:bold r:id="rId20"/>
    </p:embeddedFont>
    <p:embeddedFont>
      <p:font typeface="Poppins" pitchFamily="2" charset="77"/>
      <p:regular r:id="rId21"/>
      <p:bold r:id="rId22"/>
      <p:italic r:id="rId23"/>
      <p:boldItalic r:id="rId24"/>
    </p:embeddedFont>
    <p:embeddedFont>
      <p:font typeface="Poppins Bold" pitchFamily="2" charset="77"/>
      <p:regular r:id="rId25"/>
      <p:bold r:id="rId26"/>
    </p:embeddedFont>
    <p:embeddedFont>
      <p:font typeface="Poppins Light" panose="020B060402020202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1" autoAdjust="0"/>
    <p:restoredTop sz="94637" autoAdjust="0"/>
  </p:normalViewPr>
  <p:slideViewPr>
    <p:cSldViewPr>
      <p:cViewPr varScale="1">
        <p:scale>
          <a:sx n="66" d="100"/>
          <a:sy n="66" d="100"/>
        </p:scale>
        <p:origin x="7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openxmlformats.org/officeDocument/2006/relationships/image" Target="../media/image1.png"/><Relationship Id="rId2" Type="http://schemas.openxmlformats.org/officeDocument/2006/relationships/hyperlink" Target="https://ipr.ekonomi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ipr.ekonomi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hyperlink" Target="https://ipr.ekonomi.gov.my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ipr.ekonomi.gov.my/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762" y="9601200"/>
            <a:ext cx="18283238" cy="685800"/>
            <a:chOff x="0" y="0"/>
            <a:chExt cx="24377650" cy="914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77650" cy="914400"/>
            </a:xfrm>
            <a:custGeom>
              <a:avLst/>
              <a:gdLst/>
              <a:ahLst/>
              <a:cxnLst/>
              <a:rect l="l" t="t" r="r" b="b"/>
              <a:pathLst>
                <a:path w="24377650" h="914400">
                  <a:moveTo>
                    <a:pt x="0" y="0"/>
                  </a:moveTo>
                  <a:lnTo>
                    <a:pt x="24377650" y="0"/>
                  </a:lnTo>
                  <a:lnTo>
                    <a:pt x="2437765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" y="9501474"/>
            <a:ext cx="18283238" cy="96012"/>
            <a:chOff x="0" y="0"/>
            <a:chExt cx="24377650" cy="1280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77650" cy="128016"/>
            </a:xfrm>
            <a:custGeom>
              <a:avLst/>
              <a:gdLst/>
              <a:ahLst/>
              <a:cxnLst/>
              <a:rect l="l" t="t" r="r" b="b"/>
              <a:pathLst>
                <a:path w="24377650" h="128016">
                  <a:moveTo>
                    <a:pt x="0" y="0"/>
                  </a:moveTo>
                  <a:lnTo>
                    <a:pt x="24377650" y="0"/>
                  </a:lnTo>
                  <a:lnTo>
                    <a:pt x="24377650" y="128016"/>
                  </a:lnTo>
                  <a:lnTo>
                    <a:pt x="0" y="12801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AutoShape 10"/>
          <p:cNvSpPr/>
          <p:nvPr/>
        </p:nvSpPr>
        <p:spPr>
          <a:xfrm>
            <a:off x="1028700" y="651986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1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-19050"/>
            <a:ext cx="5348094" cy="2989901"/>
          </a:xfrm>
          <a:custGeom>
            <a:avLst/>
            <a:gdLst/>
            <a:ahLst/>
            <a:cxnLst/>
            <a:rect l="l" t="t" r="r" b="b"/>
            <a:pathLst>
              <a:path w="5348094" h="2989901">
                <a:moveTo>
                  <a:pt x="0" y="0"/>
                </a:moveTo>
                <a:lnTo>
                  <a:pt x="5348094" y="0"/>
                </a:lnTo>
                <a:lnTo>
                  <a:pt x="5348094" y="2989901"/>
                </a:lnTo>
                <a:lnTo>
                  <a:pt x="0" y="29899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26341" y="1353961"/>
            <a:ext cx="16230600" cy="5165902"/>
            <a:chOff x="0" y="0"/>
            <a:chExt cx="21640800" cy="68878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40800" cy="6887869"/>
            </a:xfrm>
            <a:custGeom>
              <a:avLst/>
              <a:gdLst/>
              <a:ahLst/>
              <a:cxnLst/>
              <a:rect l="l" t="t" r="r" b="b"/>
              <a:pathLst>
                <a:path w="21640800" h="6887869">
                  <a:moveTo>
                    <a:pt x="0" y="0"/>
                  </a:moveTo>
                  <a:lnTo>
                    <a:pt x="21640800" y="0"/>
                  </a:lnTo>
                  <a:lnTo>
                    <a:pt x="21640800" y="6887869"/>
                  </a:lnTo>
                  <a:lnTo>
                    <a:pt x="0" y="68878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61925"/>
              <a:ext cx="21640800" cy="70497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17688"/>
                </a:lnSpc>
              </a:pPr>
              <a:r>
                <a:rPr lang="en-US" sz="11100" spc="48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Inisiatif</a:t>
              </a:r>
              <a:r>
                <a:rPr lang="en-US" sz="111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11100" spc="48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Pendapatan</a:t>
              </a:r>
              <a:r>
                <a:rPr lang="en-US" sz="11100" spc="48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Rakyat (IPR)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7037896"/>
            <a:ext cx="16230600" cy="1194892"/>
            <a:chOff x="0" y="0"/>
            <a:chExt cx="21640800" cy="15931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1640800" cy="1593190"/>
            </a:xfrm>
            <a:custGeom>
              <a:avLst/>
              <a:gdLst/>
              <a:ahLst/>
              <a:cxnLst/>
              <a:rect l="l" t="t" r="r" b="b"/>
              <a:pathLst>
                <a:path w="21640800" h="1593190">
                  <a:moveTo>
                    <a:pt x="0" y="0"/>
                  </a:moveTo>
                  <a:lnTo>
                    <a:pt x="21640800" y="0"/>
                  </a:lnTo>
                  <a:lnTo>
                    <a:pt x="21640800" y="1593190"/>
                  </a:lnTo>
                  <a:lnTo>
                    <a:pt x="0" y="15931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1640800" cy="158366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184"/>
                </a:lnSpc>
              </a:pPr>
              <a:r>
                <a:rPr lang="en-US" sz="4800" spc="270" dirty="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rPr>
                <a:t>NADI X INISIATIF KERAJAAN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9" name="Freeform 1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3854334" y="6258830"/>
            <a:ext cx="4451541" cy="3260106"/>
          </a:xfrm>
          <a:custGeom>
            <a:avLst/>
            <a:gdLst/>
            <a:ahLst/>
            <a:cxnLst/>
            <a:rect l="l" t="t" r="r" b="b"/>
            <a:pathLst>
              <a:path w="4451541" h="3260106">
                <a:moveTo>
                  <a:pt x="0" y="0"/>
                </a:moveTo>
                <a:lnTo>
                  <a:pt x="4451542" y="0"/>
                </a:lnTo>
                <a:lnTo>
                  <a:pt x="4451542" y="3260106"/>
                </a:lnTo>
                <a:lnTo>
                  <a:pt x="0" y="32601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0810" t="-24161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8AE3B-FA6B-D69A-40D9-C3BBF048B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83074722-5CCF-D4B6-0629-95EF81D2C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5937" y="2705100"/>
            <a:ext cx="12436126" cy="638664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05C4F31E-4F1D-71A2-4C62-B4CFDA33129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131C94F-79C1-295A-A30D-CB336E52B453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5E1C6BB2-59DF-C3A5-D02A-7FE021611437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8103C5F-F5BE-93B3-4551-CFF2814701CA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EACD9188-3ECA-9967-E541-A8D0E112EA77}"/>
              </a:ext>
            </a:extLst>
          </p:cNvPr>
          <p:cNvSpPr/>
          <p:nvPr/>
        </p:nvSpPr>
        <p:spPr>
          <a:xfrm>
            <a:off x="5486400" y="2351818"/>
            <a:ext cx="914400" cy="3926187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6C8C42E8-EC6B-8DCD-314B-DE028F48ADED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D485CC5-451F-E61B-13CF-485DE051C8DF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8729B66-CBD9-2BE7-B06E-F5D4CED041EA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659941C5-4B45-D759-5907-D88C33F232F4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CCE2EED2-ADA7-1DA9-F42D-2CBD559CBFDE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2A706256-7FEE-37A8-3366-8EA5EB782657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4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Isikan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serta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kata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laluan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arenR" startAt="4"/>
            </a:pPr>
            <a:r>
              <a:rPr lang="en-US" sz="3000" spc="28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US" sz="3000" spc="28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butang</a:t>
            </a:r>
            <a:r>
              <a:rPr lang="en-US" sz="3000" spc="28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‘</a:t>
            </a:r>
            <a:r>
              <a:rPr lang="en-US" sz="3000" spc="28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Hantar</a:t>
            </a:r>
            <a:r>
              <a:rPr lang="en-US" sz="3000" spc="28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’.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D7EAAADF-60D4-4718-6A89-87C22655EFA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A2EFAC7-3C4E-6D2C-92A9-470FCA6C42C1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3110B23-B14A-1853-EB83-F5C40291CF01}"/>
              </a:ext>
            </a:extLst>
          </p:cNvPr>
          <p:cNvGrpSpPr/>
          <p:nvPr/>
        </p:nvGrpSpPr>
        <p:grpSpPr>
          <a:xfrm>
            <a:off x="3886200" y="6286500"/>
            <a:ext cx="4800600" cy="2707864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96BA8B1-D874-C831-1B19-BE0124AD4C12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D741D6B-9FD2-874C-AAF4-0722B88CC99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657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9B5BD-63EF-6A5A-490C-33A27AADA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3328096-3236-AABA-0448-959DD693D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9315" y="3716208"/>
            <a:ext cx="12489371" cy="538969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95D7E52B-A30F-99B8-BFC3-B2FE64ED4977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899FC06-A322-B750-DBF0-4459590949A1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0296C50-BEB5-6297-5F65-E8FBBDBABB40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1D2D350-E0CD-C1A2-7716-60A307D0D3EE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E271239A-BB24-C6E4-DC5E-FC690397C8A9}"/>
              </a:ext>
            </a:extLst>
          </p:cNvPr>
          <p:cNvSpPr/>
          <p:nvPr/>
        </p:nvSpPr>
        <p:spPr>
          <a:xfrm>
            <a:off x="6934200" y="2400300"/>
            <a:ext cx="1600200" cy="4917137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C3836EFF-4138-FE2E-B7FF-54DF6D8F00B7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D1F2E0A-DE72-81AC-5948-F36C4DDE5186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6AD05C8-A791-F872-89D0-A63EAC304B59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1709A679-905C-B814-1A3B-43B2DE55B2EB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03980700-9A89-5AB0-E96F-47D2F985D617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F1A3C56D-9C68-7CD3-5AFA-831410852B5E}"/>
              </a:ext>
            </a:extLst>
          </p:cNvPr>
          <p:cNvSpPr txBox="1"/>
          <p:nvPr/>
        </p:nvSpPr>
        <p:spPr>
          <a:xfrm>
            <a:off x="1028699" y="1030635"/>
            <a:ext cx="14510385" cy="136966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6"/>
            </a:pP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Sila Semak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emel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didaftarkan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pengesahan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IPR.</a:t>
            </a:r>
          </a:p>
          <a:p>
            <a:pPr marL="514350" indent="-514350">
              <a:lnSpc>
                <a:spcPct val="150000"/>
              </a:lnSpc>
              <a:buAutoNum type="arabicParenR" startAt="6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Sahkan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”.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42709A20-C1D1-9D8F-2221-7E0D590069A9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AA62BC3-ED4A-BED2-114B-0177C1F10DB6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7815BDED-BD9F-5C16-AC28-FF656623B471}"/>
              </a:ext>
            </a:extLst>
          </p:cNvPr>
          <p:cNvGrpSpPr/>
          <p:nvPr/>
        </p:nvGrpSpPr>
        <p:grpSpPr>
          <a:xfrm>
            <a:off x="7391400" y="7325931"/>
            <a:ext cx="2459557" cy="713169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4C1D5AB-6207-5E4F-C0B6-8E0CAAD6FEBE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5137FB3-E043-22D3-90A7-223F48C0977C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803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97A42-0189-676F-47CD-5A8E8C8AC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A2C90685-97E9-A75E-82B1-EA46CABD9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69539"/>
            <a:ext cx="12532935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1C69EAC0-76A8-2011-AD0D-ADB0DDF77F35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BCEE52-580C-7112-FDBD-5358BACE6ED5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96D76CD6-76FD-3256-3D7F-D73AD5BDDFF6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DCF6654-5162-D66E-765F-47E5229682A1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30F7706C-1629-E0F8-239D-4BB6AD46FA5C}"/>
              </a:ext>
            </a:extLst>
          </p:cNvPr>
          <p:cNvSpPr/>
          <p:nvPr/>
        </p:nvSpPr>
        <p:spPr>
          <a:xfrm>
            <a:off x="6172200" y="1790699"/>
            <a:ext cx="1676400" cy="1054339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6295208-098C-8CCC-4255-EF89DA98A7FF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C9FA9E5-05E0-2640-6EE5-B2C1A0655866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95BF256-EE20-0280-DC41-76F2DAB5F9AB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B7506B4B-6C7A-838D-7158-81F9EBA28098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0879C88B-51E1-932F-10FA-84B29BFC442D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E507D944-18F0-0F49-249D-1791B7BD70E5}"/>
              </a:ext>
            </a:extLst>
          </p:cNvPr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D242817C-F6B4-FFDA-8AA3-AB0CC6DC2399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>
              <a:lnSpc>
                <a:spcPct val="150000"/>
              </a:lnSpc>
              <a:buAutoNum type="arabicParenR" startAt="8"/>
            </a:pP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“Log Masuk” untuk ke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paparan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log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masuk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akaun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000" dirty="0" err="1">
                <a:latin typeface="Poppins" panose="00000500000000000000" pitchFamily="2" charset="0"/>
                <a:cs typeface="Poppins" panose="00000500000000000000" pitchFamily="2" charset="0"/>
              </a:rPr>
              <a:t>anda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C02AE9D9-0A6F-0479-F1D8-6CB75A0CFDE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07B5847-4165-BF66-4CCF-271FF41B49D4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22D7A2CF-3C24-D85C-CBE9-D0EB3F299F68}"/>
              </a:ext>
            </a:extLst>
          </p:cNvPr>
          <p:cNvGrpSpPr/>
          <p:nvPr/>
        </p:nvGrpSpPr>
        <p:grpSpPr>
          <a:xfrm>
            <a:off x="7848600" y="2853532"/>
            <a:ext cx="1066800" cy="461168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213E500-DB28-C588-CE28-3CBE40E5B6D1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51AE934E-0D70-A3DB-9128-52A0214AE6A4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373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40A68-2B01-5A34-AC79-70BFD7599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B1F6B1-B5B3-DC21-4A24-3A6028096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0967" y="3690564"/>
            <a:ext cx="10686067" cy="549346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6F853A5D-AD70-D3AF-329E-BFF34F937422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63AD89E-F312-9209-E3C9-E0A6ABA65F41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15B4CBE8-12C8-3D22-C1DB-F00FCF37140C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813C348-0EA2-5C11-D842-CD4C032052A4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373C43BC-157C-8739-3303-E4039FEEE142}"/>
              </a:ext>
            </a:extLst>
          </p:cNvPr>
          <p:cNvSpPr/>
          <p:nvPr/>
        </p:nvSpPr>
        <p:spPr>
          <a:xfrm>
            <a:off x="2743200" y="3493118"/>
            <a:ext cx="3962400" cy="3903084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64448DF8-71E3-E4BE-8D31-9D6B2802BFFB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C340C89-F276-84BD-092F-0C19F4E13337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19BC068-F078-8D60-26E1-1ABFC1D1C100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E0530CCC-A655-1369-0476-F49F679FE84B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C49C337-C56E-A1BB-0046-8DE385CC73FA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F4525603-905B-58D4-86E1-804925ED7547}"/>
              </a:ext>
            </a:extLst>
          </p:cNvPr>
          <p:cNvSpPr/>
          <p:nvPr/>
        </p:nvSpPr>
        <p:spPr>
          <a:xfrm>
            <a:off x="1028700" y="1028700"/>
            <a:ext cx="9342860" cy="1185671"/>
          </a:xfrm>
          <a:custGeom>
            <a:avLst/>
            <a:gdLst/>
            <a:ahLst/>
            <a:cxnLst/>
            <a:rect l="l" t="t" r="r" b="b"/>
            <a:pathLst>
              <a:path w="12457147" h="1580895">
                <a:moveTo>
                  <a:pt x="0" y="0"/>
                </a:moveTo>
                <a:lnTo>
                  <a:pt x="12457147" y="0"/>
                </a:lnTo>
                <a:lnTo>
                  <a:pt x="12457147" y="1580895"/>
                </a:lnTo>
                <a:lnTo>
                  <a:pt x="0" y="158089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E976551B-FC87-20D1-C1B5-2A88CFC8D924}"/>
              </a:ext>
            </a:extLst>
          </p:cNvPr>
          <p:cNvSpPr txBox="1"/>
          <p:nvPr/>
        </p:nvSpPr>
        <p:spPr>
          <a:xfrm>
            <a:off x="1028699" y="800100"/>
            <a:ext cx="15744826" cy="222408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57200" indent="-457200">
              <a:lnSpc>
                <a:spcPct val="150000"/>
              </a:lnSpc>
              <a:buAutoNum type="arabicParenR" startAt="9"/>
            </a:pP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Masukkan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emel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dan kata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laluan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didaftarkan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arenR" startAt="9"/>
            </a:pP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butang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“Log Masuk”.</a:t>
            </a:r>
          </a:p>
          <a:p>
            <a:pPr marL="457200" indent="-457200">
              <a:lnSpc>
                <a:spcPct val="150000"/>
              </a:lnSpc>
              <a:buAutoNum type="arabicParenR" startAt="9"/>
            </a:pP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Sila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muat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naik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dokumen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arenR" startAt="9"/>
            </a:pP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Lengkapkan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mengisi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segala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butiran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28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F9327E68-D8A7-F515-F77D-2486F832EDFC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92C7D8DB-2FDD-0C84-E327-696DD57FB1DE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E405AF7-1CD6-7DA9-F940-B554C3E82794}"/>
              </a:ext>
            </a:extLst>
          </p:cNvPr>
          <p:cNvGrpSpPr/>
          <p:nvPr/>
        </p:nvGrpSpPr>
        <p:grpSpPr>
          <a:xfrm>
            <a:off x="4648200" y="7435617"/>
            <a:ext cx="4114800" cy="1787826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B1ADC25-A4F2-E031-F0BB-B31310A9232A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984CF8EA-0663-D139-0B75-A85649FCF63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178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DB5894E-00E4-1209-DB00-D0C8B1C0E460}"/>
              </a:ext>
            </a:extLst>
          </p:cNvPr>
          <p:cNvSpPr txBox="1">
            <a:spLocks/>
          </p:cNvSpPr>
          <p:nvPr/>
        </p:nvSpPr>
        <p:spPr>
          <a:xfrm>
            <a:off x="1028699" y="2896414"/>
            <a:ext cx="16230599" cy="28416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6925"/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Salinan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kad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pengenalan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796925"/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Bukti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pendapatan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penyata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gaji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796925"/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Dokumen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sokongan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lain yang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berkaitan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status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sosioekonomi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pemohon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Dokumen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Sokongan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endParaRPr lang="en-US" sz="9000" b="1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74673F4-E3B2-0E37-F07F-B74522C83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825" y="5845705"/>
            <a:ext cx="3221473" cy="32214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38C6A-1267-754C-78C7-DBD770408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BD62D4-A011-93C7-34E5-D02487B6620E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DA6C3FA-9E97-A37A-3408-3A29CA70B4AC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40386ABB-905A-35C6-95FC-FA2A4AA3F8F9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FEC38EA-E469-2FF2-C505-CC6DBB458EA6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95957C95-A3E0-D003-E9B8-68C0E31AEE54}"/>
              </a:ext>
            </a:extLst>
          </p:cNvPr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984848C-E174-573D-7962-5668F8C59F82}"/>
                </a:ext>
              </a:extLst>
            </p:cNvPr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498F5D8-DD3E-89B8-108B-0B1A2AA8F3BE}"/>
                </a:ext>
              </a:extLst>
            </p:cNvPr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Tarikh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Penting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103688E-F58F-6053-FC4E-D26C59A2E774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73402C1-143B-4C93-02AD-3246D15180F0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DF0A39ED-564D-0852-9D24-C5CD3F08D584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4396C136-DDAA-D617-9017-4A57BB61DF46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EC3AE645-3073-5CA5-8937-720BFCD6ECF9}"/>
              </a:ext>
            </a:extLst>
          </p:cNvPr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D0CD1675-8363-7BF8-B69C-6C684C41ED5A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 descr="A blue and black sign  Description automatically generated">
            <a:extLst>
              <a:ext uri="{FF2B5EF4-FFF2-40B4-BE49-F238E27FC236}">
                <a16:creationId xmlns:a16="http://schemas.microsoft.com/office/drawing/2014/main" id="{D877A5F4-468E-2F31-ADB8-D96148058923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BDFF331-FAD8-FA97-B28A-DE8D3C390E6B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D893D7A-0CDC-290F-0BD6-099FB6A6A17C}"/>
              </a:ext>
            </a:extLst>
          </p:cNvPr>
          <p:cNvSpPr txBox="1">
            <a:spLocks/>
          </p:cNvSpPr>
          <p:nvPr/>
        </p:nvSpPr>
        <p:spPr>
          <a:xfrm>
            <a:off x="1028699" y="3088951"/>
            <a:ext cx="16230599" cy="61452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7075"/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Tarikh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pembukaan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penutupan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akan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diumumkan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web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IPR.</a:t>
            </a:r>
          </a:p>
          <a:p>
            <a:pPr marL="727075"/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Pemohon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disarankan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sentiasa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memeriksa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web untuk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latin typeface="Poppins" panose="00000500000000000000" pitchFamily="2" charset="0"/>
                <a:cs typeface="Poppins" panose="00000500000000000000" pitchFamily="2" charset="0"/>
              </a:rPr>
              <a:t>terkini</a:t>
            </a:r>
            <a:r>
              <a:rPr lang="en-MY" sz="4000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B27ABB-FF31-BDC2-DE95-8AF4C3E8DE45}"/>
              </a:ext>
            </a:extLst>
          </p:cNvPr>
          <p:cNvGrpSpPr/>
          <p:nvPr/>
        </p:nvGrpSpPr>
        <p:grpSpPr>
          <a:xfrm>
            <a:off x="4515394" y="6405980"/>
            <a:ext cx="9257212" cy="2318920"/>
            <a:chOff x="2569136" y="3857413"/>
            <a:chExt cx="7053728" cy="176695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85A62F5-783A-68CB-BBA6-F9ABB1DEB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9136" y="3857414"/>
              <a:ext cx="1766949" cy="176694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9149640-BF9D-9018-6D7C-FE77FAEF5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55915" y="3857413"/>
              <a:ext cx="1766949" cy="1766949"/>
            </a:xfrm>
            <a:prstGeom prst="rect">
              <a:avLst/>
            </a:prstGeom>
          </p:spPr>
        </p:pic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01D9A17-E02B-2324-71F5-CEF6214C4B76}"/>
              </a:ext>
            </a:extLst>
          </p:cNvPr>
          <p:cNvCxnSpPr/>
          <p:nvPr/>
        </p:nvCxnSpPr>
        <p:spPr>
          <a:xfrm>
            <a:off x="7086600" y="7581900"/>
            <a:ext cx="4114800" cy="0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28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699" y="3569174"/>
            <a:ext cx="16230600" cy="5439322"/>
            <a:chOff x="0" y="-2449591"/>
            <a:chExt cx="21640800" cy="72524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640800" cy="4802835"/>
            </a:xfrm>
            <a:custGeom>
              <a:avLst/>
              <a:gdLst/>
              <a:ahLst/>
              <a:cxnLst/>
              <a:rect l="l" t="t" r="r" b="b"/>
              <a:pathLst>
                <a:path w="21640800" h="4802835">
                  <a:moveTo>
                    <a:pt x="0" y="0"/>
                  </a:moveTo>
                  <a:lnTo>
                    <a:pt x="21640800" y="0"/>
                  </a:lnTo>
                  <a:lnTo>
                    <a:pt x="21640800" y="4802835"/>
                  </a:lnTo>
                  <a:lnTo>
                    <a:pt x="0" y="480283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449591"/>
              <a:ext cx="21640800" cy="7252428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199"/>
                </a:lnSpc>
              </a:pPr>
              <a:r>
                <a:rPr lang="en-US" sz="3599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Maklumat </a:t>
              </a:r>
              <a:r>
                <a:rPr lang="en-US" sz="3599" b="1" spc="-2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Lanjut</a:t>
              </a:r>
              <a:r>
                <a:rPr lang="en-US" sz="3599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dan </a:t>
              </a:r>
              <a:r>
                <a:rPr lang="en-US" sz="3599" b="1" spc="-2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Bantuan</a:t>
              </a:r>
              <a:r>
                <a:rPr lang="en-US" sz="3599" b="1" spc="-2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</a:t>
              </a:r>
            </a:p>
            <a:p>
              <a:pPr algn="ctr">
                <a:lnSpc>
                  <a:spcPts val="7199"/>
                </a:lnSpc>
              </a:pP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Portal </a:t>
              </a:r>
              <a:r>
                <a:rPr lang="en-US" sz="3599" spc="3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rasmi</a:t>
              </a: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IPR MADANI dan </a:t>
              </a:r>
              <a:r>
                <a:rPr lang="en-US" sz="3599" spc="3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talian</a:t>
              </a: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hotline. </a:t>
              </a:r>
            </a:p>
            <a:p>
              <a:pPr algn="ctr">
                <a:lnSpc>
                  <a:spcPts val="7199"/>
                </a:lnSpc>
              </a:pPr>
              <a:r>
                <a:rPr lang="en-US" sz="3599" spc="3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03 8090 2888</a:t>
              </a:r>
            </a:p>
            <a:p>
              <a:pPr algn="ctr">
                <a:lnSpc>
                  <a:spcPts val="7199"/>
                </a:lnSpc>
              </a:pPr>
              <a:r>
                <a:rPr lang="en-US" sz="3599" u="sng" spc="33" dirty="0">
                  <a:solidFill>
                    <a:srgbClr val="2998E3"/>
                  </a:solidFill>
                  <a:latin typeface="Poppins"/>
                  <a:ea typeface="Poppins"/>
                  <a:cs typeface="Poppins"/>
                  <a:sym typeface="Poppins"/>
                  <a:hlinkClick r:id="rId2" tooltip="https://bantuantunai.hasil.gov.my/"/>
                </a:rPr>
                <a:t>https://ipr.ekonomi.gov.my/</a:t>
              </a:r>
              <a:r>
                <a:rPr lang="en-US" sz="3599" u="sng" spc="33" dirty="0">
                  <a:solidFill>
                    <a:srgbClr val="2998E3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lang="en-US" sz="3599" spc="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14797"/>
            <a:chOff x="0" y="-301940"/>
            <a:chExt cx="21640800" cy="295306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51123"/>
            </a:xfrm>
            <a:custGeom>
              <a:avLst/>
              <a:gdLst/>
              <a:ahLst/>
              <a:cxnLst/>
              <a:rect l="l" t="t" r="r" b="b"/>
              <a:pathLst>
                <a:path w="21640800" h="2651123">
                  <a:moveTo>
                    <a:pt x="0" y="0"/>
                  </a:moveTo>
                  <a:lnTo>
                    <a:pt x="21640800" y="0"/>
                  </a:lnTo>
                  <a:lnTo>
                    <a:pt x="21640800" y="2651123"/>
                  </a:lnTo>
                  <a:lnTo>
                    <a:pt x="0" y="26511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01940"/>
              <a:ext cx="21640800" cy="2498723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Maklumat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Lanjut</a:t>
              </a:r>
              <a:r>
                <a:rPr lang="en-US" sz="8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dan </a:t>
              </a:r>
              <a:r>
                <a:rPr lang="en-US" sz="8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Bantuan</a:t>
              </a:r>
              <a:endParaRPr lang="en-US" sz="8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2" name="Freeform 12" descr="Speaker phone with solid fill"/>
          <p:cNvSpPr/>
          <p:nvPr/>
        </p:nvSpPr>
        <p:spPr>
          <a:xfrm>
            <a:off x="6629400" y="54765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4800600" y="6438900"/>
            <a:ext cx="810000" cy="810000"/>
          </a:xfrm>
          <a:custGeom>
            <a:avLst/>
            <a:gdLst/>
            <a:ahLst/>
            <a:cxnLst/>
            <a:rect l="l" t="t" r="r" b="b"/>
            <a:pathLst>
              <a:path w="810000" h="810000">
                <a:moveTo>
                  <a:pt x="0" y="0"/>
                </a:moveTo>
                <a:lnTo>
                  <a:pt x="810000" y="0"/>
                </a:lnTo>
                <a:lnTo>
                  <a:pt x="810000" y="810000"/>
                </a:lnTo>
                <a:lnTo>
                  <a:pt x="0" y="81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028700" y="3569933"/>
            <a:ext cx="16230600" cy="1583586"/>
          </a:xfrm>
          <a:custGeom>
            <a:avLst/>
            <a:gdLst/>
            <a:ahLst/>
            <a:cxnLst/>
            <a:rect l="l" t="t" r="r" b="b"/>
            <a:pathLst>
              <a:path w="21640800" h="2111449">
                <a:moveTo>
                  <a:pt x="0" y="0"/>
                </a:moveTo>
                <a:lnTo>
                  <a:pt x="21640800" y="0"/>
                </a:lnTo>
                <a:lnTo>
                  <a:pt x="21640800" y="2111449"/>
                </a:lnTo>
                <a:lnTo>
                  <a:pt x="0" y="21114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MY" dirty="0"/>
          </a:p>
        </p:txBody>
      </p:sp>
      <p:sp>
        <p:nvSpPr>
          <p:cNvPr id="24" name="Freeform 24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647700"/>
            <a:ext cx="16230600" cy="2277690"/>
            <a:chOff x="0" y="-393288"/>
            <a:chExt cx="21640800" cy="30369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93288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Kesimpulan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2933700"/>
            <a:ext cx="16230600" cy="331075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717550" indent="-457200">
              <a:buFont typeface="Arial" panose="020B0604020202020204" pitchFamily="34" charset="0"/>
              <a:buChar char="•"/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IPR MADANI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merupakan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proaktif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membasmi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kemiskinan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tegar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pendapatan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rakyat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kerjasama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strategik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antara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pelbagai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pihak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717550" indent="-457200">
              <a:buFont typeface="Arial" panose="020B0604020202020204" pitchFamily="34" charset="0"/>
              <a:buChar char="•"/>
            </a:pP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Penyertaan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aktif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golongan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sasar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diharapkan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dapat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mewujudkan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masyarakat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lebih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sejahtera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berdaya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saing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717550" indent="-457200">
              <a:buFont typeface="Arial" panose="020B0604020202020204" pitchFamily="34" charset="0"/>
              <a:buChar char="•"/>
            </a:pP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Sila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layari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web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IPR MADANI di 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https://ipr.ekonomi.gov.my/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28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lanjut</a:t>
            </a:r>
            <a:r>
              <a:rPr lang="en-MY" sz="28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3" name="Freeform 1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4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0" y="6265404"/>
            <a:ext cx="18288000" cy="3224561"/>
          </a:xfrm>
          <a:custGeom>
            <a:avLst/>
            <a:gdLst/>
            <a:ahLst/>
            <a:cxnLst/>
            <a:rect l="l" t="t" r="r" b="b"/>
            <a:pathLst>
              <a:path w="18288000" h="3224561">
                <a:moveTo>
                  <a:pt x="0" y="0"/>
                </a:moveTo>
                <a:lnTo>
                  <a:pt x="18288000" y="0"/>
                </a:lnTo>
                <a:lnTo>
                  <a:pt x="18288000" y="3224561"/>
                </a:lnTo>
                <a:lnTo>
                  <a:pt x="0" y="32245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52851" b="-9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9180"/>
                </a:lnSpc>
              </a:pPr>
              <a:r>
                <a:rPr lang="en-US" sz="9000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Pengenalan</a:t>
              </a:r>
              <a:endParaRPr lang="en-US" sz="9000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3123081"/>
            <a:ext cx="14510385" cy="5795467"/>
          </a:xfrm>
          <a:custGeom>
            <a:avLst/>
            <a:gdLst/>
            <a:ahLst/>
            <a:cxnLst/>
            <a:rect l="l" t="t" r="r" b="b"/>
            <a:pathLst>
              <a:path w="21640800" h="7727290">
                <a:moveTo>
                  <a:pt x="0" y="0"/>
                </a:moveTo>
                <a:lnTo>
                  <a:pt x="21640800" y="0"/>
                </a:lnTo>
                <a:lnTo>
                  <a:pt x="21640800" y="7727290"/>
                </a:lnTo>
                <a:lnTo>
                  <a:pt x="0" y="772729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3130225"/>
            <a:ext cx="14510386" cy="5788323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889000" indent="-431800">
              <a:buFont typeface="Arial" panose="020B0604020202020204" pitchFamily="34" charset="0"/>
              <a:buChar char="•"/>
            </a:pP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IPR MADANI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ialah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program Kementerian Ekonomi untuk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membantu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golongan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miskin dan B40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menjana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pendapatan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mampan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  <a:p>
            <a:pPr algn="l">
              <a:lnSpc>
                <a:spcPts val="5184"/>
              </a:lnSpc>
            </a:pPr>
            <a:endParaRPr lang="en-US" sz="4000" spc="43" dirty="0">
              <a:solidFill>
                <a:srgbClr val="00000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marL="889000" indent="-431800">
              <a:buFont typeface="Arial" panose="020B0604020202020204" pitchFamily="34" charset="0"/>
              <a:buChar char="•"/>
            </a:pP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Inisiatif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ini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melibatkan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kerjasama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kerajaan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rakyat, dan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rakan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strategik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selaras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RMKe-12 dan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prinsip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Ihsan </a:t>
            </a:r>
            <a:r>
              <a:rPr lang="en-MY" sz="40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Kerangka</a:t>
            </a:r>
            <a:r>
              <a:rPr lang="en-MY" sz="4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MADANI.</a:t>
            </a:r>
          </a:p>
        </p:txBody>
      </p:sp>
      <p:sp>
        <p:nvSpPr>
          <p:cNvPr id="14" name="Freeform 1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6" name="Freeform 1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C23DF0-AE32-3BFB-5530-83C6EDAF3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0" y="6569105"/>
            <a:ext cx="2386080" cy="23860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Objektif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7A3851A-0536-4026-E4D7-23F0D9A42B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9" y="5184696"/>
            <a:ext cx="1764725" cy="18487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23C2612-6120-135F-67CC-78327E8DF9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700" y="3054316"/>
            <a:ext cx="1764724" cy="184875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C2265B7-5C70-A2D2-F41D-2B61598F9A4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r="2273"/>
          <a:stretch/>
        </p:blipFill>
        <p:spPr>
          <a:xfrm>
            <a:off x="1028699" y="7321150"/>
            <a:ext cx="1764725" cy="184875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796F74A-1C14-773B-CCB6-E8F6BC8FD68A}"/>
              </a:ext>
            </a:extLst>
          </p:cNvPr>
          <p:cNvSpPr/>
          <p:nvPr/>
        </p:nvSpPr>
        <p:spPr>
          <a:xfrm>
            <a:off x="3352800" y="3054316"/>
            <a:ext cx="13906499" cy="184843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Menambah Pendapatan</a:t>
            </a:r>
          </a:p>
          <a:p>
            <a:pPr algn="ctr"/>
            <a:r>
              <a:rPr lang="sv-SE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Meningkatkan pendapatan miskin tegar dan B40 melalui inisiatif ekonomi.</a:t>
            </a:r>
            <a:endParaRPr lang="en-MY" sz="3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9A5EFCC-6A64-DC86-49EB-0E924A819B8B}"/>
              </a:ext>
            </a:extLst>
          </p:cNvPr>
          <p:cNvSpPr/>
          <p:nvPr/>
        </p:nvSpPr>
        <p:spPr>
          <a:xfrm>
            <a:off x="3352800" y="5187990"/>
            <a:ext cx="13906499" cy="1848429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Membasmi</a:t>
            </a:r>
            <a:r>
              <a:rPr lang="en-MY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Kemiskinan</a:t>
            </a:r>
            <a:endParaRPr lang="en-MY" sz="32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Kurangkan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kebergantungan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peluang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perniagaan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dalam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pertanian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makanan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perkhidmatan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6745257-6029-F9BF-D1E7-644A4A1998A4}"/>
              </a:ext>
            </a:extLst>
          </p:cNvPr>
          <p:cNvSpPr/>
          <p:nvPr/>
        </p:nvSpPr>
        <p:spPr>
          <a:xfrm>
            <a:off x="3352800" y="7321663"/>
            <a:ext cx="13906499" cy="1749820"/>
          </a:xfrm>
          <a:prstGeom prst="round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Ekosistem</a:t>
            </a:r>
            <a:r>
              <a:rPr lang="en-MY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Kolaboratif</a:t>
            </a:r>
            <a:endParaRPr lang="en-MY" sz="3200" b="1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Kerjasama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antara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pemohon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pemegang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taruh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dan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masyarakat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pembasmian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kemiskinan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berkesan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1530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699" y="876965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Komponen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Utama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3" name="Freeform 23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408E6AD-AB4E-63BC-DBCE-9A1BDDD447B0}"/>
              </a:ext>
            </a:extLst>
          </p:cNvPr>
          <p:cNvSpPr/>
          <p:nvPr/>
        </p:nvSpPr>
        <p:spPr>
          <a:xfrm>
            <a:off x="3505200" y="5087618"/>
            <a:ext cx="13754099" cy="1883412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/>
            <a:r>
              <a:rPr lang="en-MY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IPR </a:t>
            </a:r>
            <a:r>
              <a:rPr lang="en-MY" sz="32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Usahawan</a:t>
            </a:r>
            <a:r>
              <a:rPr lang="en-MY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Tani (INTAN)</a:t>
            </a:r>
          </a:p>
          <a:p>
            <a:pPr marL="0" lvl="1" indent="0" algn="ctr"/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Peluang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pekerjaan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pendapatan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melalui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hasil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tuai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B2D71BE-43B1-15D0-8282-1895E9BD97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98" y="2929293"/>
            <a:ext cx="1883409" cy="188340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1C80136-A703-985B-7C05-2F5C4567088E}"/>
              </a:ext>
            </a:extLst>
          </p:cNvPr>
          <p:cNvSpPr/>
          <p:nvPr/>
        </p:nvSpPr>
        <p:spPr>
          <a:xfrm>
            <a:off x="3505200" y="2931526"/>
            <a:ext cx="13754099" cy="1883411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/>
            <a:r>
              <a:rPr lang="en-MY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IPR </a:t>
            </a:r>
            <a:r>
              <a:rPr lang="en-MY" sz="32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Usahawan</a:t>
            </a:r>
            <a:r>
              <a:rPr lang="en-MY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Makanan</a:t>
            </a:r>
            <a:r>
              <a:rPr lang="en-MY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(INSAN)</a:t>
            </a:r>
          </a:p>
          <a:p>
            <a:pPr marL="0" lvl="1" indent="0" algn="ctr"/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untuk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memulakan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perniagaan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kecil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5DD9A80-029A-F221-0FE2-DA78706203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98" y="5130464"/>
            <a:ext cx="1840566" cy="1840566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DF99C56-3C0B-F6DA-74CD-E2DE3D9DF5AA}"/>
              </a:ext>
            </a:extLst>
          </p:cNvPr>
          <p:cNvSpPr/>
          <p:nvPr/>
        </p:nvSpPr>
        <p:spPr>
          <a:xfrm>
            <a:off x="3505200" y="7245487"/>
            <a:ext cx="13754099" cy="1881634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 algn="ctr"/>
            <a:r>
              <a:rPr lang="en-MY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IPR Operator </a:t>
            </a:r>
            <a:r>
              <a:rPr lang="en-MY" sz="3200" b="1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Perkhidmatan</a:t>
            </a:r>
            <a:r>
              <a:rPr lang="en-MY" sz="3200" b="1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(IKHSAN)</a:t>
            </a:r>
          </a:p>
          <a:p>
            <a:pPr marL="0" lvl="1" indent="0" algn="ctr"/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Latihan dan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peningkatan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kemahiran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bagi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menambah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sumber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pendapatan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A7F05F1-0224-3ED7-2629-AE3E5A583E0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8697" y="7245486"/>
            <a:ext cx="1883409" cy="188340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19174" y="820821"/>
            <a:ext cx="16230600" cy="1982724"/>
            <a:chOff x="0" y="0"/>
            <a:chExt cx="21640800" cy="2643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2643632"/>
            </a:xfrm>
            <a:custGeom>
              <a:avLst/>
              <a:gdLst/>
              <a:ahLst/>
              <a:cxnLst/>
              <a:rect l="l" t="t" r="r" b="b"/>
              <a:pathLst>
                <a:path w="21640800" h="2643632">
                  <a:moveTo>
                    <a:pt x="0" y="0"/>
                  </a:moveTo>
                  <a:lnTo>
                    <a:pt x="21640800" y="0"/>
                  </a:lnTo>
                  <a:lnTo>
                    <a:pt x="21640800" y="2643632"/>
                  </a:lnTo>
                  <a:lnTo>
                    <a:pt x="0" y="264363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52400"/>
              <a:ext cx="21640800" cy="249123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l">
                <a:lnSpc>
                  <a:spcPts val="9180"/>
                </a:lnSpc>
                <a:spcBef>
                  <a:spcPct val="0"/>
                </a:spcBef>
              </a:pP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Kategori</a:t>
              </a:r>
              <a:r>
                <a:rPr lang="en-US" sz="9000" b="1" u="none" strike="noStrike" spc="-129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 </a:t>
              </a:r>
              <a:r>
                <a:rPr lang="en-US" sz="9000" b="1" u="none" strike="noStrike" spc="-129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Penerima</a:t>
              </a:r>
              <a:endPara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26" name="Freeform 26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Freeform 28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89267D0-92B6-9ADA-A85E-CAF9CFB96926}"/>
              </a:ext>
            </a:extLst>
          </p:cNvPr>
          <p:cNvSpPr/>
          <p:nvPr/>
        </p:nvSpPr>
        <p:spPr>
          <a:xfrm>
            <a:off x="1028700" y="7060584"/>
            <a:ext cx="4877665" cy="13818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Golongan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miskin </a:t>
            </a:r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tegar</a:t>
            </a:r>
            <a:endParaRPr lang="en-MY" sz="3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2F095B81-7981-D24C-0CCC-9F912912A9C4}"/>
              </a:ext>
            </a:extLst>
          </p:cNvPr>
          <p:cNvSpPr/>
          <p:nvPr/>
        </p:nvSpPr>
        <p:spPr>
          <a:xfrm>
            <a:off x="6700405" y="7074764"/>
            <a:ext cx="4877665" cy="13676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Golongan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miskin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B018E20-A782-84E4-36D3-652A7CD6F8B7}"/>
              </a:ext>
            </a:extLst>
          </p:cNvPr>
          <p:cNvSpPr/>
          <p:nvPr/>
        </p:nvSpPr>
        <p:spPr>
          <a:xfrm>
            <a:off x="12372109" y="7074764"/>
            <a:ext cx="4877665" cy="13676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3200" dirty="0" err="1">
                <a:latin typeface="Poppins" panose="00000500000000000000" pitchFamily="2" charset="0"/>
                <a:cs typeface="Poppins" panose="00000500000000000000" pitchFamily="2" charset="0"/>
              </a:rPr>
              <a:t>Golongan</a:t>
            </a:r>
            <a:r>
              <a:rPr lang="en-MY" sz="3200" dirty="0">
                <a:latin typeface="Poppins" panose="00000500000000000000" pitchFamily="2" charset="0"/>
                <a:cs typeface="Poppins" panose="00000500000000000000" pitchFamily="2" charset="0"/>
              </a:rPr>
              <a:t> B40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43BFB6C-8C1B-150B-533A-9D4C3EC0F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521" y="3848100"/>
            <a:ext cx="2902841" cy="290284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5B06DF0-0B43-AB74-41B7-68199050AF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7817" y="3848100"/>
            <a:ext cx="2902841" cy="290284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C72D1F-1E50-8EE2-3328-9F44A8A088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12" y="3848100"/>
            <a:ext cx="2902841" cy="29028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56632" y="856749"/>
            <a:ext cx="15478768" cy="2023156"/>
          </a:xfrm>
          <a:custGeom>
            <a:avLst/>
            <a:gdLst/>
            <a:ahLst/>
            <a:cxnLst/>
            <a:rect l="l" t="t" r="r" b="b"/>
            <a:pathLst>
              <a:path w="21603557" h="2697541">
                <a:moveTo>
                  <a:pt x="0" y="0"/>
                </a:moveTo>
                <a:lnTo>
                  <a:pt x="21603557" y="0"/>
                </a:lnTo>
                <a:lnTo>
                  <a:pt x="21603557" y="2697541"/>
                </a:lnTo>
                <a:lnTo>
                  <a:pt x="0" y="269754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56632" y="971049"/>
            <a:ext cx="16202668" cy="190885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l">
              <a:lnSpc>
                <a:spcPts val="9180"/>
              </a:lnSpc>
              <a:spcBef>
                <a:spcPct val="0"/>
              </a:spcBef>
            </a:pPr>
            <a:r>
              <a:rPr lang="en-US" sz="9000" b="1" u="none" strike="noStrike" spc="-12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Jumlah</a:t>
            </a:r>
            <a:r>
              <a: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9000" b="1" u="none" strike="noStrike" spc="-12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Bayaran</a:t>
            </a:r>
            <a:endParaRPr lang="en-US" sz="9000" b="1" u="none" strike="noStrike" spc="-12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31" name="Freeform 31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33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6982B56-E107-0395-38F3-4D2B9E491464}"/>
              </a:ext>
            </a:extLst>
          </p:cNvPr>
          <p:cNvSpPr txBox="1">
            <a:spLocks/>
          </p:cNvSpPr>
          <p:nvPr/>
        </p:nvSpPr>
        <p:spPr>
          <a:xfrm>
            <a:off x="1056631" y="3012754"/>
            <a:ext cx="16202667" cy="632174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1075"/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Jumlah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bantuan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insentif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diberikan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berbeza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mengikut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program dan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keperluan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251075"/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Maklumat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lanjut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boleh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didapati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di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web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IPR. </a:t>
            </a:r>
          </a:p>
          <a:p>
            <a:pPr marL="0" indent="0">
              <a:buFont typeface="Arial" pitchFamily="34" charset="0"/>
              <a:buNone/>
            </a:pPr>
            <a:endParaRPr lang="en-MY" sz="4800" dirty="0">
              <a:latin typeface="+mj-lt"/>
            </a:endParaRPr>
          </a:p>
          <a:p>
            <a:pPr marL="2251075"/>
            <a:endParaRPr lang="en-MY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51075"/>
            <a:endParaRPr lang="en-MY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51075"/>
            <a:endParaRPr lang="en-MY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251075"/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sokongan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diberikan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mengikut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fasa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pelaksanaan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program yang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ditetapkan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2251075"/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Penerima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akan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dimaklumkan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mengenai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jadual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pembayaran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setelah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dirty="0" err="1">
                <a:latin typeface="Poppins" panose="00000500000000000000" pitchFamily="2" charset="0"/>
                <a:cs typeface="Poppins" panose="00000500000000000000" pitchFamily="2" charset="0"/>
              </a:rPr>
              <a:t>diluluskan</a:t>
            </a:r>
            <a:r>
              <a:rPr lang="en-MY" dirty="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D14BBE8-7191-CB2A-E704-2145ECC7D1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7" y="6936784"/>
            <a:ext cx="1752569" cy="17525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6AE207D-35FD-6A55-F0CF-ADD25639DA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00" y="2926654"/>
            <a:ext cx="1620000" cy="1620000"/>
          </a:xfrm>
          <a:prstGeom prst="rect">
            <a:avLst/>
          </a:prstGeom>
        </p:spPr>
      </p:pic>
      <p:sp>
        <p:nvSpPr>
          <p:cNvPr id="15" name="AutoShape 6">
            <a:extLst>
              <a:ext uri="{FF2B5EF4-FFF2-40B4-BE49-F238E27FC236}">
                <a16:creationId xmlns:a16="http://schemas.microsoft.com/office/drawing/2014/main" id="{8FB4D816-3C87-3D4D-1C17-BA5DEECD227C}"/>
              </a:ext>
            </a:extLst>
          </p:cNvPr>
          <p:cNvSpPr/>
          <p:nvPr/>
        </p:nvSpPr>
        <p:spPr>
          <a:xfrm>
            <a:off x="1028698" y="6591300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BEAD711-D34B-C3DF-59B7-C090CD9506F6}"/>
              </a:ext>
            </a:extLst>
          </p:cNvPr>
          <p:cNvSpPr txBox="1"/>
          <p:nvPr/>
        </p:nvSpPr>
        <p:spPr>
          <a:xfrm>
            <a:off x="1050516" y="4956298"/>
            <a:ext cx="16202668" cy="1908856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0" lvl="0" indent="0" algn="l">
              <a:lnSpc>
                <a:spcPts val="9180"/>
              </a:lnSpc>
              <a:spcBef>
                <a:spcPct val="0"/>
              </a:spcBef>
            </a:pPr>
            <a:r>
              <a:rPr lang="en-US" sz="9000" b="1" u="none" strike="noStrike" spc="-129" dirty="0" err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Jadual</a:t>
            </a:r>
            <a:r>
              <a:rPr lang="en-US" sz="9000" b="1" u="none" strike="noStrike" spc="-12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Bayaran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2616293"/>
            <a:ext cx="162306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028700" y="950711"/>
            <a:ext cx="16230600" cy="1449589"/>
            <a:chOff x="0" y="0"/>
            <a:chExt cx="21640800" cy="193278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640800" cy="1932785"/>
            </a:xfrm>
            <a:custGeom>
              <a:avLst/>
              <a:gdLst/>
              <a:ahLst/>
              <a:cxnLst/>
              <a:rect l="l" t="t" r="r" b="b"/>
              <a:pathLst>
                <a:path w="21640800" h="1932785">
                  <a:moveTo>
                    <a:pt x="0" y="0"/>
                  </a:moveTo>
                  <a:lnTo>
                    <a:pt x="21640800" y="0"/>
                  </a:lnTo>
                  <a:lnTo>
                    <a:pt x="21640800" y="1932785"/>
                  </a:lnTo>
                  <a:lnTo>
                    <a:pt x="0" y="193278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4300"/>
              <a:ext cx="21640800" cy="181848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marL="0" lvl="0" indent="0" algn="l">
                <a:lnSpc>
                  <a:spcPts val="6732"/>
                </a:lnSpc>
                <a:spcBef>
                  <a:spcPct val="0"/>
                </a:spcBef>
              </a:pPr>
              <a:r>
                <a:rPr lang="en-US" sz="6600" b="1" u="none" strike="noStrike" spc="-95" dirty="0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Cara </a:t>
              </a:r>
              <a:r>
                <a:rPr lang="en-US" sz="6600" b="1" u="none" strike="noStrike" spc="-95" dirty="0" err="1">
                  <a:solidFill>
                    <a:srgbClr val="000000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Memohon</a:t>
              </a:r>
              <a:endParaRPr lang="en-US" sz="6600" b="1" u="none" strike="noStrike" spc="-95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2977602"/>
            <a:ext cx="13210007" cy="6070092"/>
          </a:xfrm>
          <a:custGeom>
            <a:avLst/>
            <a:gdLst/>
            <a:ahLst/>
            <a:cxnLst/>
            <a:rect l="l" t="t" r="r" b="b"/>
            <a:pathLst>
              <a:path w="17613342" h="8093456">
                <a:moveTo>
                  <a:pt x="0" y="0"/>
                </a:moveTo>
                <a:lnTo>
                  <a:pt x="17613342" y="0"/>
                </a:lnTo>
                <a:lnTo>
                  <a:pt x="17613342" y="8093456"/>
                </a:lnTo>
                <a:lnTo>
                  <a:pt x="0" y="809345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8700" y="2984746"/>
            <a:ext cx="13677900" cy="606294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446088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Layari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laman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web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rasmi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IPR di 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https://ipr.ekonomi.gov.my/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446088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Klik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pada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pautan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"Daftar"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"Sign Up".</a:t>
            </a:r>
          </a:p>
          <a:p>
            <a:pPr marL="446088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Isi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borang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pendaftaran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maklumat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diperlukan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46088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Muat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naik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dokumen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sokongan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diminta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46088" indent="-4460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Hantar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permohonan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tunggu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maklum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balas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daripada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pihak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MY" sz="3200" dirty="0" err="1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berkenaan</a:t>
            </a:r>
            <a:r>
              <a:rPr lang="en-MY" sz="32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17" name="Freeform 17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BE9AF8-CEEE-D717-883C-C2D6100196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1" y="6956248"/>
            <a:ext cx="20955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3B49B6F7-C589-3371-CDD5-0B011B777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7533" y="2669539"/>
            <a:ext cx="12532935" cy="643636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/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>
            <a:off x="6248400" y="2214371"/>
            <a:ext cx="7736732" cy="917254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/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/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/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US" sz="3000" spc="26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Layari</a:t>
            </a:r>
            <a:r>
              <a:rPr lang="en-US" sz="3000" spc="26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MY" sz="3000" dirty="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https://ipr.ekonomi.gov.my/</a:t>
            </a:r>
            <a:endParaRPr lang="en-MY" sz="3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 algn="l">
              <a:lnSpc>
                <a:spcPct val="150000"/>
              </a:lnSpc>
              <a:buAutoNum type="arabicParenR"/>
            </a:pPr>
            <a:r>
              <a:rPr lang="en-US" sz="3000" spc="28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Klik</a:t>
            </a:r>
            <a:r>
              <a:rPr lang="en-US" sz="3000" spc="28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</a:t>
            </a:r>
            <a:r>
              <a:rPr lang="en-US" sz="3000" spc="28" dirty="0" err="1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butang</a:t>
            </a:r>
            <a:r>
              <a:rPr lang="en-US" sz="3000" spc="28" dirty="0">
                <a:solidFill>
                  <a:srgbClr val="000000"/>
                </a:solidFill>
                <a:latin typeface="Poppins" panose="00000500000000000000" pitchFamily="2" charset="0"/>
                <a:ea typeface="Poppins"/>
                <a:cs typeface="Poppins" panose="00000500000000000000" pitchFamily="2" charset="0"/>
                <a:sym typeface="Poppins"/>
              </a:rPr>
              <a:t> ‘Log Masuk’.</a:t>
            </a:r>
          </a:p>
        </p:txBody>
      </p:sp>
      <p:sp>
        <p:nvSpPr>
          <p:cNvPr id="16" name="Freeform 16" descr="A blue and black sign  Description automatically generated"/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4020800" y="2857500"/>
            <a:ext cx="1066800" cy="457200"/>
            <a:chOff x="0" y="0"/>
            <a:chExt cx="647785" cy="1677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37153-4EA7-D501-D865-140AA2A67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7AF6183-0A6F-97DE-53BC-DF4D41973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466" y="2677330"/>
            <a:ext cx="12505068" cy="642857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B26BE446-9A06-55E6-8E8E-F241749C66FB}"/>
              </a:ext>
            </a:extLst>
          </p:cNvPr>
          <p:cNvGrpSpPr/>
          <p:nvPr/>
        </p:nvGrpSpPr>
        <p:grpSpPr>
          <a:xfrm>
            <a:off x="1" y="9601200"/>
            <a:ext cx="18288000" cy="685800"/>
            <a:chOff x="0" y="0"/>
            <a:chExt cx="24384000" cy="9144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6EDA67B-0CC0-F13C-63C7-95EF82FBC9B2}"/>
                </a:ext>
              </a:extLst>
            </p:cNvPr>
            <p:cNvSpPr/>
            <p:nvPr/>
          </p:nvSpPr>
          <p:spPr>
            <a:xfrm>
              <a:off x="0" y="0"/>
              <a:ext cx="24384000" cy="914400"/>
            </a:xfrm>
            <a:custGeom>
              <a:avLst/>
              <a:gdLst/>
              <a:ahLst/>
              <a:cxnLst/>
              <a:rect l="l" t="t" r="r" b="b"/>
              <a:pathLst>
                <a:path w="24384000" h="914400">
                  <a:moveTo>
                    <a:pt x="0" y="0"/>
                  </a:moveTo>
                  <a:lnTo>
                    <a:pt x="24384000" y="0"/>
                  </a:lnTo>
                  <a:lnTo>
                    <a:pt x="24384000" y="9144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00206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22C686C-F4DB-07C4-3BA8-6531830620E4}"/>
              </a:ext>
            </a:extLst>
          </p:cNvPr>
          <p:cNvGrpSpPr/>
          <p:nvPr/>
        </p:nvGrpSpPr>
        <p:grpSpPr>
          <a:xfrm>
            <a:off x="0" y="9501474"/>
            <a:ext cx="18288002" cy="98997"/>
            <a:chOff x="0" y="0"/>
            <a:chExt cx="24384002" cy="13199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8EA8C93D-0437-CC05-8F0A-4579B8AB71A3}"/>
                </a:ext>
              </a:extLst>
            </p:cNvPr>
            <p:cNvSpPr/>
            <p:nvPr/>
          </p:nvSpPr>
          <p:spPr>
            <a:xfrm>
              <a:off x="0" y="0"/>
              <a:ext cx="24384000" cy="131953"/>
            </a:xfrm>
            <a:custGeom>
              <a:avLst/>
              <a:gdLst/>
              <a:ahLst/>
              <a:cxnLst/>
              <a:rect l="l" t="t" r="r" b="b"/>
              <a:pathLst>
                <a:path w="24384000" h="131953">
                  <a:moveTo>
                    <a:pt x="0" y="0"/>
                  </a:moveTo>
                  <a:lnTo>
                    <a:pt x="24384000" y="0"/>
                  </a:lnTo>
                  <a:lnTo>
                    <a:pt x="24384000" y="131953"/>
                  </a:lnTo>
                  <a:lnTo>
                    <a:pt x="0" y="1319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>
            <a:extLst>
              <a:ext uri="{FF2B5EF4-FFF2-40B4-BE49-F238E27FC236}">
                <a16:creationId xmlns:a16="http://schemas.microsoft.com/office/drawing/2014/main" id="{8A086150-A9A0-B02F-5C84-212F2C8C8229}"/>
              </a:ext>
            </a:extLst>
          </p:cNvPr>
          <p:cNvSpPr/>
          <p:nvPr/>
        </p:nvSpPr>
        <p:spPr>
          <a:xfrm>
            <a:off x="5410199" y="1485901"/>
            <a:ext cx="2819399" cy="1352358"/>
          </a:xfrm>
          <a:prstGeom prst="line">
            <a:avLst/>
          </a:prstGeom>
          <a:ln w="95250" cap="flat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55F980B8-1D0F-67D9-380D-B53A5C340481}"/>
              </a:ext>
            </a:extLst>
          </p:cNvPr>
          <p:cNvGrpSpPr/>
          <p:nvPr/>
        </p:nvGrpSpPr>
        <p:grpSpPr>
          <a:xfrm>
            <a:off x="7914668" y="9480440"/>
            <a:ext cx="2458665" cy="815026"/>
            <a:chOff x="0" y="0"/>
            <a:chExt cx="3278220" cy="1086702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8AF7174-7776-6261-343E-7983455F5D69}"/>
                </a:ext>
              </a:extLst>
            </p:cNvPr>
            <p:cNvSpPr/>
            <p:nvPr/>
          </p:nvSpPr>
          <p:spPr>
            <a:xfrm>
              <a:off x="15875" y="15875"/>
              <a:ext cx="3246501" cy="1054989"/>
            </a:xfrm>
            <a:custGeom>
              <a:avLst/>
              <a:gdLst/>
              <a:ahLst/>
              <a:cxnLst/>
              <a:rect l="l" t="t" r="r" b="b"/>
              <a:pathLst>
                <a:path w="3246501" h="1054989">
                  <a:moveTo>
                    <a:pt x="0" y="0"/>
                  </a:moveTo>
                  <a:lnTo>
                    <a:pt x="3246501" y="0"/>
                  </a:lnTo>
                  <a:lnTo>
                    <a:pt x="3246501" y="1054989"/>
                  </a:lnTo>
                  <a:lnTo>
                    <a:pt x="0" y="1054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78E0E44-9D7B-33CF-173B-43088D315BBF}"/>
                </a:ext>
              </a:extLst>
            </p:cNvPr>
            <p:cNvSpPr/>
            <p:nvPr/>
          </p:nvSpPr>
          <p:spPr>
            <a:xfrm>
              <a:off x="0" y="0"/>
              <a:ext cx="3278251" cy="1086739"/>
            </a:xfrm>
            <a:custGeom>
              <a:avLst/>
              <a:gdLst/>
              <a:ahLst/>
              <a:cxnLst/>
              <a:rect l="l" t="t" r="r" b="b"/>
              <a:pathLst>
                <a:path w="3278251" h="1086739">
                  <a:moveTo>
                    <a:pt x="15875" y="0"/>
                  </a:moveTo>
                  <a:lnTo>
                    <a:pt x="3262376" y="0"/>
                  </a:lnTo>
                  <a:cubicBezTo>
                    <a:pt x="3271139" y="0"/>
                    <a:pt x="3278251" y="7112"/>
                    <a:pt x="3278251" y="15875"/>
                  </a:cubicBezTo>
                  <a:lnTo>
                    <a:pt x="3278251" y="1070864"/>
                  </a:lnTo>
                  <a:cubicBezTo>
                    <a:pt x="3278251" y="1079627"/>
                    <a:pt x="3271139" y="1086739"/>
                    <a:pt x="3262376" y="1086739"/>
                  </a:cubicBezTo>
                  <a:lnTo>
                    <a:pt x="15875" y="1086739"/>
                  </a:lnTo>
                  <a:cubicBezTo>
                    <a:pt x="7112" y="1086739"/>
                    <a:pt x="0" y="1079627"/>
                    <a:pt x="0" y="1070864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1070864"/>
                  </a:lnTo>
                  <a:lnTo>
                    <a:pt x="15875" y="1070864"/>
                  </a:lnTo>
                  <a:lnTo>
                    <a:pt x="15875" y="1054989"/>
                  </a:lnTo>
                  <a:lnTo>
                    <a:pt x="3262376" y="1054989"/>
                  </a:lnTo>
                  <a:lnTo>
                    <a:pt x="3262376" y="1070864"/>
                  </a:lnTo>
                  <a:lnTo>
                    <a:pt x="3246501" y="1070864"/>
                  </a:lnTo>
                  <a:lnTo>
                    <a:pt x="3246501" y="15875"/>
                  </a:lnTo>
                  <a:lnTo>
                    <a:pt x="3262376" y="15875"/>
                  </a:lnTo>
                  <a:lnTo>
                    <a:pt x="3262376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F8F748C8-3366-E75F-D4B6-0EA0298E9284}"/>
              </a:ext>
            </a:extLst>
          </p:cNvPr>
          <p:cNvSpPr/>
          <p:nvPr/>
        </p:nvSpPr>
        <p:spPr>
          <a:xfrm>
            <a:off x="8111718" y="9499886"/>
            <a:ext cx="2064562" cy="787115"/>
          </a:xfrm>
          <a:custGeom>
            <a:avLst/>
            <a:gdLst/>
            <a:ahLst/>
            <a:cxnLst/>
            <a:rect l="l" t="t" r="r" b="b"/>
            <a:pathLst>
              <a:path w="2064562" h="787115">
                <a:moveTo>
                  <a:pt x="0" y="0"/>
                </a:moveTo>
                <a:lnTo>
                  <a:pt x="2064562" y="0"/>
                </a:lnTo>
                <a:lnTo>
                  <a:pt x="2064562" y="787114"/>
                </a:lnTo>
                <a:lnTo>
                  <a:pt x="0" y="7871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 descr="Malaysia Celebrates 66th Hari Merdeka with the Theme Malaysia Madani: Tekad  Perpaduan, Penuhi Harapan (Civil Malaysia: Determined Unity, Filled with  Hope)">
            <a:extLst>
              <a:ext uri="{FF2B5EF4-FFF2-40B4-BE49-F238E27FC236}">
                <a16:creationId xmlns:a16="http://schemas.microsoft.com/office/drawing/2014/main" id="{604CA16C-7615-BC7F-02B6-2EA1D59746F5}"/>
              </a:ext>
            </a:extLst>
          </p:cNvPr>
          <p:cNvSpPr/>
          <p:nvPr/>
        </p:nvSpPr>
        <p:spPr>
          <a:xfrm>
            <a:off x="1" y="0"/>
            <a:ext cx="2345478" cy="1311261"/>
          </a:xfrm>
          <a:custGeom>
            <a:avLst/>
            <a:gdLst/>
            <a:ahLst/>
            <a:cxnLst/>
            <a:rect l="l" t="t" r="r" b="b"/>
            <a:pathLst>
              <a:path w="2345478" h="1311261">
                <a:moveTo>
                  <a:pt x="0" y="0"/>
                </a:moveTo>
                <a:lnTo>
                  <a:pt x="2345479" y="0"/>
                </a:lnTo>
                <a:lnTo>
                  <a:pt x="2345479" y="1311261"/>
                </a:lnTo>
                <a:lnTo>
                  <a:pt x="0" y="13112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511" b="-652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CE91AD5B-4DC7-4876-692F-1E2526A2120D}"/>
              </a:ext>
            </a:extLst>
          </p:cNvPr>
          <p:cNvSpPr txBox="1"/>
          <p:nvPr/>
        </p:nvSpPr>
        <p:spPr>
          <a:xfrm>
            <a:off x="1028699" y="1014413"/>
            <a:ext cx="14510385" cy="1199958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514350" indent="-514350" algn="l">
              <a:lnSpc>
                <a:spcPct val="150000"/>
              </a:lnSpc>
              <a:buAutoNum type="arabicParenR" startAt="3"/>
            </a:pP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Klik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99" spc="2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butang</a:t>
            </a:r>
            <a:r>
              <a:rPr lang="en-US" sz="2999" spc="2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‘Daftar’.</a:t>
            </a:r>
          </a:p>
          <a:p>
            <a:pPr algn="l">
              <a:lnSpc>
                <a:spcPct val="150000"/>
              </a:lnSpc>
            </a:pPr>
            <a:endParaRPr lang="en-US" sz="2999" spc="28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" name="Freeform 16" descr="A blue and black sign  Description automatically generated">
            <a:extLst>
              <a:ext uri="{FF2B5EF4-FFF2-40B4-BE49-F238E27FC236}">
                <a16:creationId xmlns:a16="http://schemas.microsoft.com/office/drawing/2014/main" id="{AD008FA6-B4DA-2654-A569-1A95D6A2C53B}"/>
              </a:ext>
            </a:extLst>
          </p:cNvPr>
          <p:cNvSpPr/>
          <p:nvPr/>
        </p:nvSpPr>
        <p:spPr>
          <a:xfrm>
            <a:off x="15539085" y="191165"/>
            <a:ext cx="1234440" cy="685800"/>
          </a:xfrm>
          <a:custGeom>
            <a:avLst/>
            <a:gdLst/>
            <a:ahLst/>
            <a:cxnLst/>
            <a:rect l="l" t="t" r="r" b="b"/>
            <a:pathLst>
              <a:path w="1234440" h="685800">
                <a:moveTo>
                  <a:pt x="0" y="0"/>
                </a:moveTo>
                <a:lnTo>
                  <a:pt x="1234440" y="0"/>
                </a:lnTo>
                <a:lnTo>
                  <a:pt x="123444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3174" t="-30727" r="-45575" b="-606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141F04D8-0194-44DD-8672-BC7CA1F4BB8D}"/>
              </a:ext>
            </a:extLst>
          </p:cNvPr>
          <p:cNvSpPr/>
          <p:nvPr/>
        </p:nvSpPr>
        <p:spPr>
          <a:xfrm>
            <a:off x="16982325" y="115297"/>
            <a:ext cx="1142094" cy="837536"/>
          </a:xfrm>
          <a:custGeom>
            <a:avLst/>
            <a:gdLst/>
            <a:ahLst/>
            <a:cxnLst/>
            <a:rect l="l" t="t" r="r" b="b"/>
            <a:pathLst>
              <a:path w="1142094" h="837536">
                <a:moveTo>
                  <a:pt x="0" y="0"/>
                </a:moveTo>
                <a:lnTo>
                  <a:pt x="1142094" y="0"/>
                </a:lnTo>
                <a:lnTo>
                  <a:pt x="1142094" y="837535"/>
                </a:lnTo>
                <a:lnTo>
                  <a:pt x="0" y="8375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A27FFA3D-496E-D40A-3687-E6C36C990101}"/>
              </a:ext>
            </a:extLst>
          </p:cNvPr>
          <p:cNvGrpSpPr/>
          <p:nvPr/>
        </p:nvGrpSpPr>
        <p:grpSpPr>
          <a:xfrm>
            <a:off x="8229599" y="2838258"/>
            <a:ext cx="1143001" cy="480409"/>
            <a:chOff x="0" y="0"/>
            <a:chExt cx="647785" cy="16776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7D6C330-20C7-BF20-AF3F-C9413B8479DF}"/>
                </a:ext>
              </a:extLst>
            </p:cNvPr>
            <p:cNvSpPr/>
            <p:nvPr/>
          </p:nvSpPr>
          <p:spPr>
            <a:xfrm>
              <a:off x="0" y="0"/>
              <a:ext cx="647785" cy="167761"/>
            </a:xfrm>
            <a:custGeom>
              <a:avLst/>
              <a:gdLst/>
              <a:ahLst/>
              <a:cxnLst/>
              <a:rect l="l" t="t" r="r" b="b"/>
              <a:pathLst>
                <a:path w="647785" h="167761">
                  <a:moveTo>
                    <a:pt x="0" y="0"/>
                  </a:moveTo>
                  <a:lnTo>
                    <a:pt x="647785" y="0"/>
                  </a:lnTo>
                  <a:lnTo>
                    <a:pt x="647785" y="167761"/>
                  </a:lnTo>
                  <a:lnTo>
                    <a:pt x="0" y="16776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0" cap="sq">
              <a:solidFill>
                <a:srgbClr val="FF2E14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A3ABCC49-BB66-8C63-A79A-5AC22A5C229E}"/>
                </a:ext>
              </a:extLst>
            </p:cNvPr>
            <p:cNvSpPr txBox="1"/>
            <p:nvPr/>
          </p:nvSpPr>
          <p:spPr>
            <a:xfrm>
              <a:off x="0" y="9525"/>
              <a:ext cx="647785" cy="1582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2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0455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479</Words>
  <Application>Microsoft Macintosh PowerPoint</Application>
  <PresentationFormat>Custom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League Spartan</vt:lpstr>
      <vt:lpstr>Poppins Bold</vt:lpstr>
      <vt:lpstr>Poppins</vt:lpstr>
      <vt:lpstr>Calibri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 MADANI V2.1.pptx</dc:title>
  <cp:lastModifiedBy>syamil nashir</cp:lastModifiedBy>
  <cp:revision>11</cp:revision>
  <dcterms:created xsi:type="dcterms:W3CDTF">2006-08-16T00:00:00Z</dcterms:created>
  <dcterms:modified xsi:type="dcterms:W3CDTF">2025-04-25T08:01:51Z</dcterms:modified>
  <dc:identifier>DAGe2nMcNhU</dc:identifier>
</cp:coreProperties>
</file>