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75" r:id="rId11"/>
    <p:sldId id="276" r:id="rId12"/>
    <p:sldId id="272" r:id="rId13"/>
    <p:sldId id="278" r:id="rId14"/>
    <p:sldId id="277" r:id="rId15"/>
    <p:sldId id="273" r:id="rId16"/>
  </p:sldIdLst>
  <p:sldSz cx="18288000" cy="10287000"/>
  <p:notesSz cx="6858000" cy="9144000"/>
  <p:embeddedFontLst>
    <p:embeddedFont>
      <p:font typeface="League Spartan" pitchFamily="2" charset="77"/>
      <p:regular r:id="rId17"/>
      <p:bold r:id="rId18"/>
    </p:embeddedFont>
    <p:embeddedFont>
      <p:font typeface="Poppins" pitchFamily="2" charset="77"/>
      <p:regular r:id="rId19"/>
      <p:bold r:id="rId20"/>
      <p:italic r:id="rId21"/>
      <p:boldItalic r:id="rId22"/>
    </p:embeddedFont>
    <p:embeddedFont>
      <p:font typeface="Poppins Bold" pitchFamily="2" charset="77"/>
      <p:regular r:id="rId23"/>
      <p:bold r:id="rId24"/>
    </p:embeddedFont>
    <p:embeddedFont>
      <p:font typeface="Poppins Light" panose="020B060402020202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612" autoAdjust="0"/>
  </p:normalViewPr>
  <p:slideViewPr>
    <p:cSldViewPr>
      <p:cViewPr>
        <p:scale>
          <a:sx n="70" d="100"/>
          <a:sy n="70" d="100"/>
        </p:scale>
        <p:origin x="6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hyperlink" Target="mailto:sekretariatMADANI@icu.gov.m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sejatimadani.icu.gov.my/h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hyperlink" Target="https://sejatimadani.icu.gov.my/pandua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jatimadani.icu.gov.my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sejatimadani.icu.gov.my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6341" y="1232517"/>
            <a:ext cx="16230600" cy="52873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7688"/>
              </a:lnSpc>
            </a:pPr>
            <a:r>
              <a:rPr lang="en-US" sz="9000" spc="4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Sejahtera </a:t>
            </a:r>
            <a:r>
              <a:rPr lang="en-US" sz="9000" spc="48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Komuniti</a:t>
            </a:r>
            <a:r>
              <a:rPr lang="en-US" sz="9000" spc="4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(SEJATI)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7045040"/>
            <a:ext cx="16230600" cy="118774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5184"/>
              </a:lnSpc>
            </a:pPr>
            <a:r>
              <a:rPr lang="en-US" sz="4800" spc="27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NADI X INISIATIF KERAJAAN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415EB-8E2C-BFBE-ECBB-2B8C6915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A34D2E16-367C-A4CA-5534-29E56B976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69539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8A71207-B1D7-3B78-A6CD-001CCC525379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8B21FEF-58C9-81F3-A745-64980D3F682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9AA6BFF-6526-F0B8-925F-18201AE1ADE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A8AEB7E-732D-70EB-EB75-7161984AE7AE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B370311F-67F2-85E5-ACA4-CD1E21C325A9}"/>
              </a:ext>
            </a:extLst>
          </p:cNvPr>
          <p:cNvSpPr/>
          <p:nvPr/>
        </p:nvSpPr>
        <p:spPr>
          <a:xfrm>
            <a:off x="8229600" y="1638301"/>
            <a:ext cx="914400" cy="1980438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4F811BC-A0EB-0C08-B5CB-6BDC82A6BDD9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696424D-6FAB-FA53-78FB-58414C3901AC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4779BC1-D5CD-ED1C-C7E2-5A969D5AF75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A20A939-1421-1A50-A7AC-6C0B019D294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646EAD1-E6E4-CFDA-B4D4-60F812AC778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185CB35-6EFB-CD7B-AB24-D596A095EE47}"/>
              </a:ext>
            </a:extLst>
          </p:cNvPr>
          <p:cNvSpPr txBox="1"/>
          <p:nvPr/>
        </p:nvSpPr>
        <p:spPr>
          <a:xfrm>
            <a:off x="914400" y="1014413"/>
            <a:ext cx="16459200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4"/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Isi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muat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naik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2DCB98E2-9F51-0919-24AD-066F5A7FC28D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283C2A4-3693-D6F7-C1EE-1BD309D32D6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D678C9F-DE13-2424-5878-74EEF2C91125}"/>
              </a:ext>
            </a:extLst>
          </p:cNvPr>
          <p:cNvGrpSpPr/>
          <p:nvPr/>
        </p:nvGrpSpPr>
        <p:grpSpPr>
          <a:xfrm>
            <a:off x="5041170" y="3619500"/>
            <a:ext cx="8205661" cy="51816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7DDE07F-A408-EFF9-BC05-876F84EA8CD4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2B7262A-837F-4718-3900-F115D6A8417F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945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BE804-BA09-AC66-9CB3-9D3D0540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B73F39-95E4-46CD-B754-C32B4D5F6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832810"/>
            <a:ext cx="12532935" cy="62730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272FE8E-79A8-3310-BF2E-6B0071C250A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9913E00-53CA-03ED-0105-8F7BEA930A8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36FEE3E-DEE4-6E23-BB77-A86434D82AA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AC79EDD-8262-5821-1FE9-5A1BFD30ABC0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DE80D0B0-C6B0-940C-783D-77A523A1FAB5}"/>
              </a:ext>
            </a:extLst>
          </p:cNvPr>
          <p:cNvSpPr/>
          <p:nvPr/>
        </p:nvSpPr>
        <p:spPr>
          <a:xfrm>
            <a:off x="3657600" y="1790700"/>
            <a:ext cx="5486401" cy="659766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D8ECF36-2437-34F0-DBDF-E7C99F18632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D223E71-F84B-8FCA-4E12-BAF8078F926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0E697A-9804-34E7-66CC-C82CA3FD05B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0BB75E15-AC8B-6E76-934F-0BB9685EED1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4486944-FFF1-E633-CF13-FB79D5A818A3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18EDB82-E0CA-74C9-6643-B1FE03B939C3}"/>
              </a:ext>
            </a:extLst>
          </p:cNvPr>
          <p:cNvSpPr txBox="1"/>
          <p:nvPr/>
        </p:nvSpPr>
        <p:spPr>
          <a:xfrm>
            <a:off x="914400" y="1014413"/>
            <a:ext cx="16459200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5)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Hantar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’.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DF2C6178-A29D-8507-71A1-D2A411D98E8D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B0A5E81-25BF-82C0-B560-66343DBD5AF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FFAB00F8-D8F0-19BC-F6ED-0F1022811C54}"/>
              </a:ext>
            </a:extLst>
          </p:cNvPr>
          <p:cNvGrpSpPr/>
          <p:nvPr/>
        </p:nvGrpSpPr>
        <p:grpSpPr>
          <a:xfrm>
            <a:off x="8648700" y="8420100"/>
            <a:ext cx="990600" cy="618922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21D84FB-57F3-C0EC-B5A1-5E6497CCF763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7DB066D-B9FE-45E5-1958-41210F1547D0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433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66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Dokumen</a:t>
              </a:r>
              <a:r>
                <a:rPr lang="en-US" sz="66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66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Sokongan</a:t>
              </a:r>
              <a:r>
                <a:rPr lang="en-US" sz="66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yang </a:t>
              </a:r>
              <a:r>
                <a:rPr lang="en-US" sz="66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Diperlukan</a:t>
              </a:r>
              <a:endParaRPr lang="en-US" sz="66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8700" y="3569933"/>
            <a:ext cx="16230600" cy="1583586"/>
          </a:xfrm>
          <a:custGeom>
            <a:avLst/>
            <a:gdLst/>
            <a:ahLst/>
            <a:cxnLst/>
            <a:rect l="l" t="t" r="r" b="b"/>
            <a:pathLst>
              <a:path w="21640800" h="2111449">
                <a:moveTo>
                  <a:pt x="0" y="0"/>
                </a:moveTo>
                <a:lnTo>
                  <a:pt x="21640800" y="0"/>
                </a:lnTo>
                <a:lnTo>
                  <a:pt x="21640800" y="2111449"/>
                </a:lnTo>
                <a:lnTo>
                  <a:pt x="0" y="21114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624769E-5DA4-D393-424F-CE94CD682EE4}"/>
              </a:ext>
            </a:extLst>
          </p:cNvPr>
          <p:cNvSpPr txBox="1">
            <a:spLocks/>
          </p:cNvSpPr>
          <p:nvPr/>
        </p:nvSpPr>
        <p:spPr>
          <a:xfrm>
            <a:off x="1028699" y="2862496"/>
            <a:ext cx="16230599" cy="65444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MY" sz="4000" b="1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4000" b="1" dirty="0">
                <a:latin typeface="Poppins" panose="00000500000000000000" pitchFamily="2" charset="0"/>
                <a:cs typeface="Poppins" panose="00000500000000000000" pitchFamily="2" charset="0"/>
              </a:rPr>
              <a:t> ID </a:t>
            </a:r>
            <a:r>
              <a:rPr lang="en-MY" sz="4000" b="1" dirty="0" err="1"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endParaRPr lang="en-MY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Sijil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pelantikan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Pengerusi /JPKK / MPKK / JPKKP /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Ketua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Kampung / Tuai Rumah / Tok Batin </a:t>
            </a:r>
            <a:r>
              <a:rPr lang="en-MY" sz="3600" b="1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Surat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Pengesahan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Penyata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Bank</a:t>
            </a:r>
          </a:p>
          <a:p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MY" sz="4000" b="1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4000" b="1" dirty="0">
                <a:latin typeface="Poppins" panose="00000500000000000000" pitchFamily="2" charset="0"/>
                <a:cs typeface="Poppins" panose="00000500000000000000" pitchFamily="2" charset="0"/>
              </a:rPr>
              <a:t> Dana</a:t>
            </a:r>
          </a:p>
          <a:p>
            <a:pPr lvl="1">
              <a:buFont typeface="Arial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Lampiran 2 (Carta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Perbatuan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Lampiran 3 (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Cabutan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Minit)</a:t>
            </a:r>
          </a:p>
          <a:p>
            <a:pPr lvl="1">
              <a:buFont typeface="Arial" pitchFamily="34" charset="0"/>
              <a:buChar char="•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Lampiran 8 (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 indent="0">
              <a:buFont typeface="Arial" pitchFamily="34" charset="0"/>
              <a:buNone/>
            </a:pP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4A9D69-8874-4090-6E38-FB047C1BD6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090" y="4594624"/>
            <a:ext cx="1412327" cy="14123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2BC6B5-8C4B-C8B3-7A10-729AA01FBB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6515100"/>
            <a:ext cx="1412327" cy="14123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BB02C7-118F-6568-29C4-ECEB45A596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362" y="7273406"/>
            <a:ext cx="1694793" cy="16947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DD94F-738E-7A87-75BF-F6EF9243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A57134-CC08-BEBF-F720-2D1D94C2116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922790-279F-F91C-5E2A-7388F9ED34DA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46AD7CA-DED2-DA87-AE58-6CBBD3C70F0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E571901-7786-43CF-1042-6A095E252AC7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5337BBE-E93A-9FB1-56AA-B7DBEDA4B523}"/>
              </a:ext>
            </a:extLst>
          </p:cNvPr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7D6360B-D834-1A4C-52B7-83ECDE63B38A}"/>
                </a:ext>
              </a:extLst>
            </p:cNvPr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125982D-D04B-FF4A-9DBD-F84A9D2C502F}"/>
                </a:ext>
              </a:extLst>
            </p:cNvPr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9502153-FAA9-A4C0-B9B8-6FCBBE12B1AE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579615D-76DB-4D81-2377-1E98E3C96A41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22068C2-DDD6-56BA-7376-A8F2A727467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4B35F655-F0AF-09EB-D46D-930EFD2E57F7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0E8B3853-9687-D708-9542-0AF32BDE3FDC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BEF05418-AE8B-1F11-B7DB-2E545FA50C2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04056CCF-4BA2-439F-8366-44222BBE05EA}"/>
              </a:ext>
            </a:extLst>
          </p:cNvPr>
          <p:cNvSpPr/>
          <p:nvPr/>
        </p:nvSpPr>
        <p:spPr>
          <a:xfrm>
            <a:off x="1028700" y="3569933"/>
            <a:ext cx="16230600" cy="1583586"/>
          </a:xfrm>
          <a:custGeom>
            <a:avLst/>
            <a:gdLst/>
            <a:ahLst/>
            <a:cxnLst/>
            <a:rect l="l" t="t" r="r" b="b"/>
            <a:pathLst>
              <a:path w="21640800" h="2111449">
                <a:moveTo>
                  <a:pt x="0" y="0"/>
                </a:moveTo>
                <a:lnTo>
                  <a:pt x="21640800" y="0"/>
                </a:lnTo>
                <a:lnTo>
                  <a:pt x="21640800" y="2111449"/>
                </a:lnTo>
                <a:lnTo>
                  <a:pt x="0" y="21114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F34AF01-73C1-DD68-CECF-91D73A7BC589}"/>
              </a:ext>
            </a:extLst>
          </p:cNvPr>
          <p:cNvSpPr txBox="1"/>
          <p:nvPr/>
        </p:nvSpPr>
        <p:spPr>
          <a:xfrm>
            <a:off x="1028700" y="3102713"/>
            <a:ext cx="16230600" cy="181218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 Program SejaTi MADANI dibuka bermula </a:t>
            </a:r>
            <a:r>
              <a:rPr lang="it-IT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 Mac 2024</a:t>
            </a:r>
            <a:r>
              <a:rPr lang="it-IT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it-IT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Tarikh-tarikh penting lain berkaitan dengan fasa pelaksanaan program akan dimaklumkan melalui portal rasmi dan saluran komunikasi yang ditetapkan.</a:t>
            </a:r>
            <a:endParaRPr lang="en-MY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Freeform 24" descr="A blue and black sign  Description automatically generated">
            <a:extLst>
              <a:ext uri="{FF2B5EF4-FFF2-40B4-BE49-F238E27FC236}">
                <a16:creationId xmlns:a16="http://schemas.microsoft.com/office/drawing/2014/main" id="{E7335692-DF16-38BE-2D09-4A1E0F0ACBF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045C88FC-D591-1505-6268-41677CE761A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30C40B-61E5-0973-AAB3-C4ECD9E05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792" y="5987234"/>
            <a:ext cx="2200606" cy="2203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E72A54-5AD1-E283-1488-6D2C4DA92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02" y="6006672"/>
            <a:ext cx="2200606" cy="2203286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272BB0F5-6F77-561D-8EB0-E640F9C2505D}"/>
              </a:ext>
            </a:extLst>
          </p:cNvPr>
          <p:cNvSpPr/>
          <p:nvPr/>
        </p:nvSpPr>
        <p:spPr>
          <a:xfrm>
            <a:off x="7348703" y="6683184"/>
            <a:ext cx="3590594" cy="8502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7EA7-7AFD-4BE1-5BB0-6339B09B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A4F952-7919-C939-84F3-06D27C690943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6F53F0-FFA5-0565-3061-F574E970F1FD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618C766-9C38-970B-AB7A-A970B2C2C7D0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67F2C11-9575-F8D2-5A5A-313E0755AB6D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4134CB9-6BB0-5094-366D-8A455B317888}"/>
              </a:ext>
            </a:extLst>
          </p:cNvPr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6252E3-D4E5-1B5B-DAB6-59DCFE03D0B9}"/>
                </a:ext>
              </a:extLst>
            </p:cNvPr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A18E69C-3305-E114-848A-9673BD159CDF}"/>
                </a:ext>
              </a:extLst>
            </p:cNvPr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Maklumat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Lanjut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Bantuan</a:t>
              </a:r>
              <a:endParaRPr lang="en-US" sz="8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963F88DD-AF4C-056B-A0B0-9692EEE662BB}"/>
              </a:ext>
            </a:extLst>
          </p:cNvPr>
          <p:cNvSpPr txBox="1"/>
          <p:nvPr/>
        </p:nvSpPr>
        <p:spPr>
          <a:xfrm>
            <a:off x="1028699" y="5996928"/>
            <a:ext cx="16230600" cy="326137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Portal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rasmi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SEJATI MADANI dan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talian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hotline.</a:t>
            </a:r>
          </a:p>
          <a:p>
            <a:pPr algn="ctr">
              <a:lnSpc>
                <a:spcPts val="7199"/>
              </a:lnSpc>
            </a:pP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03 8872 3888/ 6430 / 6406 / 6401</a:t>
            </a:r>
          </a:p>
          <a:p>
            <a:pPr algn="ctr">
              <a:lnSpc>
                <a:spcPts val="7199"/>
              </a:lnSpc>
            </a:pPr>
            <a:r>
              <a:rPr lang="pt-BR" sz="36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sekretariatMADANI@icu.gov.my</a:t>
            </a:r>
            <a:endParaRPr lang="en-US" sz="3200" spc="33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2" name="Freeform 12" descr="Speaker phone with solid fill">
            <a:extLst>
              <a:ext uri="{FF2B5EF4-FFF2-40B4-BE49-F238E27FC236}">
                <a16:creationId xmlns:a16="http://schemas.microsoft.com/office/drawing/2014/main" id="{A6ECF8A4-183C-C9DC-17D6-921911A2DC6F}"/>
              </a:ext>
            </a:extLst>
          </p:cNvPr>
          <p:cNvSpPr/>
          <p:nvPr/>
        </p:nvSpPr>
        <p:spPr>
          <a:xfrm>
            <a:off x="4282038" y="70485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8ACEBF2-E729-62F7-C372-730360701AD4}"/>
              </a:ext>
            </a:extLst>
          </p:cNvPr>
          <p:cNvSpPr/>
          <p:nvPr/>
        </p:nvSpPr>
        <p:spPr>
          <a:xfrm>
            <a:off x="4495800" y="79629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D6F0FCC-226C-C54E-8D4E-726DC4D739C9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BB7AA7-08BD-CE91-FADF-227FAEF638FC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4080BE2-7AB9-3A3C-935A-1A8610B1EC8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84AD1528-EDEC-6E82-50DE-2ECAD325365D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D41B75A-B34E-7DFA-D4F1-415E4408ED23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E9FD034-7035-3463-14C5-1498BE5DFD41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58E3B1D-368D-0E6B-D2DC-6652F68D3EB3}"/>
              </a:ext>
            </a:extLst>
          </p:cNvPr>
          <p:cNvSpPr txBox="1"/>
          <p:nvPr/>
        </p:nvSpPr>
        <p:spPr>
          <a:xfrm>
            <a:off x="1028700" y="2857500"/>
            <a:ext cx="16230600" cy="303502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599" b="1" spc="-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Maklumat </a:t>
            </a:r>
            <a:r>
              <a:rPr lang="en-US" sz="3599" b="1" spc="-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Lanjut</a:t>
            </a:r>
            <a:r>
              <a:rPr lang="en-US" sz="3599" b="1" spc="-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dan </a:t>
            </a:r>
            <a:r>
              <a:rPr lang="en-US" sz="3599" b="1" spc="-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Bantuan</a:t>
            </a:r>
            <a:r>
              <a:rPr lang="en-US" sz="3599" b="1" spc="-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lvl="1" algn="ctr">
              <a:tabLst>
                <a:tab pos="6908800" algn="l"/>
              </a:tabLst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Sekretariat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SejaTi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MADANI Unit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Penyelarasan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</a:p>
          <a:p>
            <a:pPr lvl="1" algn="ctr">
              <a:tabLst>
                <a:tab pos="6908800" algn="l"/>
              </a:tabLst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Jabatan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Perdana Menteri (ICU JPM) Aras 2, </a:t>
            </a:r>
          </a:p>
          <a:p>
            <a:pPr lvl="1" algn="ctr">
              <a:tabLst>
                <a:tab pos="6908800" algn="l"/>
              </a:tabLst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Blok Timur,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Bangunan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Perdana Putra, </a:t>
            </a:r>
          </a:p>
          <a:p>
            <a:pPr lvl="1" algn="ctr">
              <a:tabLst>
                <a:tab pos="6908800" algn="l"/>
              </a:tabLst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Pusat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Pentadbiran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Kerajaan Persekutuan, </a:t>
            </a:r>
          </a:p>
          <a:p>
            <a:pPr lvl="1" algn="ctr">
              <a:tabLst>
                <a:tab pos="6908800" algn="l"/>
              </a:tabLst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62502 Putrajaya.</a:t>
            </a:r>
          </a:p>
        </p:txBody>
      </p:sp>
      <p:sp>
        <p:nvSpPr>
          <p:cNvPr id="24" name="Freeform 24" descr="A blue and black sign  Description automatically generated">
            <a:extLst>
              <a:ext uri="{FF2B5EF4-FFF2-40B4-BE49-F238E27FC236}">
                <a16:creationId xmlns:a16="http://schemas.microsoft.com/office/drawing/2014/main" id="{8223D7F2-C6F0-E2C7-50A7-746B98A99819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625C5F8-C31A-3D2A-1A05-047EBF85849F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992065"/>
            <a:ext cx="16230600" cy="3317899"/>
            <a:chOff x="0" y="0"/>
            <a:chExt cx="21640800" cy="4423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423865"/>
            </a:xfrm>
            <a:custGeom>
              <a:avLst/>
              <a:gdLst/>
              <a:ahLst/>
              <a:cxnLst/>
              <a:rect l="l" t="t" r="r" b="b"/>
              <a:pathLst>
                <a:path w="21640800" h="4423865">
                  <a:moveTo>
                    <a:pt x="0" y="0"/>
                  </a:moveTo>
                  <a:lnTo>
                    <a:pt x="21640800" y="0"/>
                  </a:lnTo>
                  <a:lnTo>
                    <a:pt x="21640800" y="4423865"/>
                  </a:lnTo>
                  <a:lnTo>
                    <a:pt x="0" y="4423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1640800" cy="44143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SejaTi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MADANI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ialah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inisiatif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meningkatkan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kesejahteraan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komuniti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melalui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pembangunan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sosioekonomi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menggalakkan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penglibatan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aktif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masyarakat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kehidupan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yang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lebih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sejahtera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berdaya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saing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dan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mampan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MY" sz="3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Sila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rujuk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portal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rasmi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SejaTi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MADANI di 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/>
                </a:rPr>
                <a:t>https://sejatimadani.icu.gov.my/home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bagi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mengelak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sebarang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penipuan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atas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talian</a:t>
              </a:r>
              <a:r>
                <a:rPr lang="en-MY" sz="3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C8E659F-9D21-2154-CD37-6DCA5D829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9256" y="7569770"/>
            <a:ext cx="1434525" cy="143452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699" y="3130226"/>
            <a:ext cx="16230601" cy="515329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711200" indent="-571500"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 Sejahtera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MADANI (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SejaTi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MADANI)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ialah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inisiatif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baharu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Kerajaan MADANI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bertujuan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kesejahteraan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pelbagai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aktiviti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pembangunan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sosioekonomi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11200" indent="-571500"/>
            <a:endParaRPr lang="en-MY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11200" indent="-571500"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dilaksanakan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oleh Unit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Penyelarasan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(ICU) di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bawah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Jabatan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Perdana Menteri.</a:t>
            </a:r>
          </a:p>
          <a:p>
            <a:pPr marL="711200" indent="-571500"/>
            <a:endParaRPr lang="en-MY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11200" indent="-571500">
              <a:buFont typeface="Arial" panose="020B0604020202020204" pitchFamily="34" charset="0"/>
              <a:buChar char="•"/>
            </a:pP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nisitif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baharu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Kerajaan MADANI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bertujuan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bagi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pemberian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dana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sehingga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RM100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ribu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MY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5A10C4C-4328-E491-8F71-840D03EE7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914400" y="3120674"/>
            <a:ext cx="1358795" cy="14234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599F3D-A19B-B2C6-E5E2-09126C4F54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914400" y="5244002"/>
            <a:ext cx="1358795" cy="14234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CB3EE0-9367-41CA-190D-6961CC6BE8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914400" y="7301398"/>
            <a:ext cx="1358797" cy="142349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2E6157-0F3D-8484-D764-AD8DA3853EA9}"/>
              </a:ext>
            </a:extLst>
          </p:cNvPr>
          <p:cNvSpPr/>
          <p:nvPr/>
        </p:nvSpPr>
        <p:spPr>
          <a:xfrm>
            <a:off x="2743200" y="3120674"/>
            <a:ext cx="14630400" cy="142349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taraf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projek-projek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pembangunan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sosioekonomi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berimpak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tinggi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16D071A-8A0D-2F4A-0A7D-02D6AA253894}"/>
              </a:ext>
            </a:extLst>
          </p:cNvPr>
          <p:cNvSpPr/>
          <p:nvPr/>
        </p:nvSpPr>
        <p:spPr>
          <a:xfrm>
            <a:off x="2743200" y="5244004"/>
            <a:ext cx="14630400" cy="142349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Memperkasakan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peluang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ekonomi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endParaRPr lang="en-MY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B6C404B-CBF4-F0DC-D2A5-DE96DEEADB18}"/>
              </a:ext>
            </a:extLst>
          </p:cNvPr>
          <p:cNvSpPr/>
          <p:nvPr/>
        </p:nvSpPr>
        <p:spPr>
          <a:xfrm>
            <a:off x="2743200" y="7301404"/>
            <a:ext cx="14630400" cy="142349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Mewujudkan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berdaya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saing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mampan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5 Sektor Utama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SejaTI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MADANI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2497A45-D62A-B97D-253D-565BA6E672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335"/>
          <a:stretch/>
        </p:blipFill>
        <p:spPr>
          <a:xfrm>
            <a:off x="8416168" y="2998267"/>
            <a:ext cx="1455661" cy="14955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04D638-5524-98BE-E0D4-ABD515307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/>
        </p:blipFill>
        <p:spPr>
          <a:xfrm>
            <a:off x="2510674" y="3053562"/>
            <a:ext cx="1450903" cy="14955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33E8D0-6494-5F33-A93C-A23B8AA48E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14378965" y="3053563"/>
            <a:ext cx="1460247" cy="149557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B556937-2E94-FA60-8A87-595E786B6931}"/>
              </a:ext>
            </a:extLst>
          </p:cNvPr>
          <p:cNvSpPr/>
          <p:nvPr/>
        </p:nvSpPr>
        <p:spPr>
          <a:xfrm>
            <a:off x="1028698" y="4747980"/>
            <a:ext cx="4414857" cy="10813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Pertanian</a:t>
            </a:r>
            <a:r>
              <a:rPr lang="en-MY" sz="32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dan </a:t>
            </a:r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Makanan</a:t>
            </a:r>
            <a:endParaRPr lang="en-MY" sz="3200" kern="100" dirty="0">
              <a:solidFill>
                <a:schemeClr val="tx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267666-95B6-6F4F-A013-D346301D50E4}"/>
              </a:ext>
            </a:extLst>
          </p:cNvPr>
          <p:cNvSpPr/>
          <p:nvPr/>
        </p:nvSpPr>
        <p:spPr>
          <a:xfrm>
            <a:off x="6936572" y="4747982"/>
            <a:ext cx="4414857" cy="10813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Jahitan</a:t>
            </a:r>
            <a:r>
              <a:rPr lang="en-MY" sz="32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dan </a:t>
            </a:r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Kraf</a:t>
            </a:r>
            <a:r>
              <a:rPr lang="en-MY" sz="32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Tangan</a:t>
            </a:r>
            <a:endParaRPr lang="en-MY" sz="3200" kern="100" dirty="0">
              <a:solidFill>
                <a:schemeClr val="tx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C412CF8-F45B-872D-EC28-AB62FC311638}"/>
              </a:ext>
            </a:extLst>
          </p:cNvPr>
          <p:cNvSpPr/>
          <p:nvPr/>
        </p:nvSpPr>
        <p:spPr>
          <a:xfrm>
            <a:off x="12844441" y="4747980"/>
            <a:ext cx="4414857" cy="10796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Herba dan Kesihatan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DC35C2C-0E67-13C1-491D-BEFA9A596F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335"/>
          <a:stretch/>
        </p:blipFill>
        <p:spPr>
          <a:xfrm>
            <a:off x="11320410" y="6283707"/>
            <a:ext cx="1455661" cy="14955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168AC4-FE01-1596-1A04-FCA75F75E5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/>
        </p:blipFill>
        <p:spPr>
          <a:xfrm>
            <a:off x="5413007" y="6283708"/>
            <a:ext cx="1450903" cy="14955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9FE11E2-AD88-E76D-EA94-4C6303494BB6}"/>
              </a:ext>
            </a:extLst>
          </p:cNvPr>
          <p:cNvSpPr/>
          <p:nvPr/>
        </p:nvSpPr>
        <p:spPr>
          <a:xfrm>
            <a:off x="3931031" y="8004106"/>
            <a:ext cx="4414857" cy="10813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Pelancongan</a:t>
            </a:r>
            <a:r>
              <a:rPr lang="en-MY" sz="32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dan </a:t>
            </a:r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Hospitaliti</a:t>
            </a:r>
            <a:endParaRPr lang="en-MY" sz="3200" kern="100" dirty="0">
              <a:solidFill>
                <a:schemeClr val="tx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3697A-C549-5B49-3B7C-43FF3DA1BBCB}"/>
              </a:ext>
            </a:extLst>
          </p:cNvPr>
          <p:cNvSpPr/>
          <p:nvPr/>
        </p:nvSpPr>
        <p:spPr>
          <a:xfrm>
            <a:off x="9840813" y="8004107"/>
            <a:ext cx="4414857" cy="10796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Aktiviti</a:t>
            </a:r>
            <a:r>
              <a:rPr lang="en-MY" sz="32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Hijau dan </a:t>
            </a:r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Kitar</a:t>
            </a:r>
            <a:r>
              <a:rPr lang="en-MY" sz="3200" kern="100" dirty="0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MY" sz="3200" kern="100" dirty="0" err="1"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Semula</a:t>
            </a:r>
            <a:endParaRPr lang="en-MY" sz="3200" kern="100" dirty="0">
              <a:solidFill>
                <a:schemeClr val="tx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Kategori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Penerima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9E9B3A6-D0E2-3FA1-F04C-D791550B9F30}"/>
              </a:ext>
            </a:extLst>
          </p:cNvPr>
          <p:cNvSpPr txBox="1">
            <a:spLocks/>
          </p:cNvSpPr>
          <p:nvPr/>
        </p:nvSpPr>
        <p:spPr>
          <a:xfrm>
            <a:off x="1019174" y="2992433"/>
            <a:ext cx="16230600" cy="61167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Program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menyasarkan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seluruh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Malaysia yang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memerlukan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kesejahteraan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sosioekonomi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0" indent="0">
              <a:buNone/>
            </a:pPr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termasuklah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976313" lvl="1" indent="-519113">
              <a:buFont typeface="Wingdings" pitchFamily="2" charset="2"/>
              <a:buChar char="ü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Kumpulan B40 </a:t>
            </a:r>
          </a:p>
          <a:p>
            <a:pPr marL="976313" lvl="1" indent="-519113">
              <a:buFont typeface="Wingdings" pitchFamily="2" charset="2"/>
              <a:buChar char="ü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Masyarakat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luar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bandar</a:t>
            </a:r>
          </a:p>
          <a:p>
            <a:pPr marL="976313" lvl="1" indent="-519113">
              <a:buFont typeface="Wingdings" pitchFamily="2" charset="2"/>
              <a:buChar char="ü"/>
            </a:pP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Kumpulan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terpinggir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memerlukan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taraf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8012803-09D3-0157-FD44-EE2283C58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3" b="16941"/>
          <a:stretch/>
        </p:blipFill>
        <p:spPr>
          <a:xfrm>
            <a:off x="15137840" y="3939549"/>
            <a:ext cx="3150159" cy="5560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56632" y="856749"/>
            <a:ext cx="16202668" cy="2023156"/>
            <a:chOff x="0" y="0"/>
            <a:chExt cx="21603557" cy="26975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03557" cy="2697541"/>
            </a:xfrm>
            <a:custGeom>
              <a:avLst/>
              <a:gdLst/>
              <a:ahLst/>
              <a:cxnLst/>
              <a:rect l="l" t="t" r="r" b="b"/>
              <a:pathLst>
                <a:path w="21603557" h="2697541">
                  <a:moveTo>
                    <a:pt x="0" y="0"/>
                  </a:moveTo>
                  <a:lnTo>
                    <a:pt x="21603557" y="0"/>
                  </a:lnTo>
                  <a:lnTo>
                    <a:pt x="21603557" y="2697541"/>
                  </a:lnTo>
                  <a:lnTo>
                    <a:pt x="0" y="2697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03557" cy="2545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Syarat</a:t>
              </a: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</a:t>
              </a: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Ketegori</a:t>
              </a: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Permohonan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31" name="Freeform 31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4F1A58A-1911-B648-AF49-E6F7DC858EBA}"/>
              </a:ext>
            </a:extLst>
          </p:cNvPr>
          <p:cNvSpPr txBox="1">
            <a:spLocks/>
          </p:cNvSpPr>
          <p:nvPr/>
        </p:nvSpPr>
        <p:spPr>
          <a:xfrm>
            <a:off x="1028700" y="2898121"/>
            <a:ext cx="16230600" cy="11135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Program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dipohon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mesti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sosioekonomi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tempoh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3-6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bulan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(quick win) dalam lima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sektor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utama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182880" lvl="2" indent="0">
              <a:buFont typeface="Arial" pitchFamily="34" charset="0"/>
              <a:buNone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7CC2F8-FB1D-1A73-37C5-564DFB661041}"/>
              </a:ext>
            </a:extLst>
          </p:cNvPr>
          <p:cNvGrpSpPr/>
          <p:nvPr/>
        </p:nvGrpSpPr>
        <p:grpSpPr>
          <a:xfrm>
            <a:off x="1162050" y="4457700"/>
            <a:ext cx="15963899" cy="4086809"/>
            <a:chOff x="1062697" y="2744364"/>
            <a:chExt cx="10058399" cy="257498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6941EC-C974-0425-1DBC-2586BC0828D4}"/>
                </a:ext>
              </a:extLst>
            </p:cNvPr>
            <p:cNvGrpSpPr/>
            <p:nvPr/>
          </p:nvGrpSpPr>
          <p:grpSpPr>
            <a:xfrm>
              <a:off x="1062697" y="4006357"/>
              <a:ext cx="10058399" cy="1312989"/>
              <a:chOff x="1097280" y="3564275"/>
              <a:chExt cx="10058399" cy="1312989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80DC36E4-08F1-636B-05B4-D04F004D123F}"/>
                  </a:ext>
                </a:extLst>
              </p:cNvPr>
              <p:cNvSpPr/>
              <p:nvPr/>
            </p:nvSpPr>
            <p:spPr>
              <a:xfrm>
                <a:off x="1097280" y="3564275"/>
                <a:ext cx="3024553" cy="131298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MY" sz="2800" b="1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Rintis</a:t>
                </a:r>
                <a:endParaRPr lang="en-MY" sz="2800" b="1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algn="ctr"/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Program /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produk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/</a:t>
                </a:r>
              </a:p>
              <a:p>
                <a:pPr algn="ctr"/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perkhidmatan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yang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kurang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dari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1 tahun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8D6CEFC-8112-FC9B-8AC2-ADDA2B2373CE}"/>
                  </a:ext>
                </a:extLst>
              </p:cNvPr>
              <p:cNvSpPr/>
              <p:nvPr/>
            </p:nvSpPr>
            <p:spPr>
              <a:xfrm>
                <a:off x="4614203" y="3575753"/>
                <a:ext cx="3024553" cy="130151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MY" sz="2800" b="1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Peningkatan</a:t>
                </a:r>
                <a:endParaRPr lang="en-MY" sz="2800" b="1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algn="ctr"/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Program /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produk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/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perkhidmatan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di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antara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1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hingga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3tahun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35FAB0C-A84C-00C2-C9A4-674CA48F7665}"/>
                  </a:ext>
                </a:extLst>
              </p:cNvPr>
              <p:cNvSpPr/>
              <p:nvPr/>
            </p:nvSpPr>
            <p:spPr>
              <a:xfrm>
                <a:off x="8131126" y="3575754"/>
                <a:ext cx="3024553" cy="130151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25780" lvl="2" indent="-342900" algn="ctr"/>
                <a:r>
                  <a:rPr lang="en-MY" sz="2800" b="1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Pengembangan</a:t>
                </a:r>
                <a:endParaRPr lang="en-MY" sz="2800" b="1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525780" lvl="2" indent="-342900" algn="ctr"/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Program /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produk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/</a:t>
                </a:r>
              </a:p>
              <a:p>
                <a:pPr marL="525780" lvl="2" indent="-342900" algn="ctr"/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perkhidmatan</a:t>
                </a:r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en-MY" sz="2800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melebihi</a:t>
                </a:r>
                <a:endParaRPr lang="en-MY" sz="28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525780" lvl="2" indent="-342900" algn="ctr"/>
                <a:r>
                  <a:rPr lang="en-MY" sz="2800" dirty="0">
                    <a:latin typeface="Poppins" panose="00000500000000000000" pitchFamily="2" charset="0"/>
                    <a:cs typeface="Poppins" panose="00000500000000000000" pitchFamily="2" charset="0"/>
                  </a:rPr>
                  <a:t>3 tahun.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7038E6A-BDC4-0351-CB3D-0CCC04D20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7737" y="2744364"/>
              <a:ext cx="1322164" cy="132216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61E01A8-719B-140D-F7BA-79978BBC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24832" y="2778213"/>
              <a:ext cx="1134129" cy="1134128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2330FD8-BCD0-7FC3-A979-4ABF706BE8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216" y="4511425"/>
            <a:ext cx="1800000" cy="1800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2A24C35-62CC-0E3D-75EC-3676C720A699}"/>
              </a:ext>
            </a:extLst>
          </p:cNvPr>
          <p:cNvSpPr txBox="1"/>
          <p:nvPr/>
        </p:nvSpPr>
        <p:spPr>
          <a:xfrm>
            <a:off x="6739335" y="8724900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**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**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C991E8-5B9F-46FC-D512-A1B73352AA50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3581400" y="8986510"/>
            <a:ext cx="31579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0D8B6E-C92D-FA38-B8BB-C85FC2A272D8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11548665" y="8986510"/>
            <a:ext cx="3188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64365D-0331-EB4F-17ED-0FF61143719D}"/>
              </a:ext>
            </a:extLst>
          </p:cNvPr>
          <p:cNvCxnSpPr>
            <a:cxnSpLocks/>
          </p:cNvCxnSpPr>
          <p:nvPr/>
        </p:nvCxnSpPr>
        <p:spPr>
          <a:xfrm>
            <a:off x="3581400" y="8544509"/>
            <a:ext cx="0" cy="44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9E4608-83DE-983B-D798-732988D9CB6F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14725783" y="8544509"/>
            <a:ext cx="0" cy="44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3C373C-7F51-19E5-167C-C539DE1BECDF}"/>
              </a:ext>
            </a:extLst>
          </p:cNvPr>
          <p:cNvCxnSpPr>
            <a:cxnSpLocks/>
          </p:cNvCxnSpPr>
          <p:nvPr/>
        </p:nvCxnSpPr>
        <p:spPr>
          <a:xfrm>
            <a:off x="9144000" y="8544509"/>
            <a:ext cx="0" cy="2565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950711"/>
            <a:ext cx="16230600" cy="1449589"/>
            <a:chOff x="0" y="0"/>
            <a:chExt cx="21640800" cy="193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932785"/>
            </a:xfrm>
            <a:custGeom>
              <a:avLst/>
              <a:gdLst/>
              <a:ahLst/>
              <a:cxnLst/>
              <a:rect l="l" t="t" r="r" b="b"/>
              <a:pathLst>
                <a:path w="21640800" h="1932785">
                  <a:moveTo>
                    <a:pt x="0" y="0"/>
                  </a:moveTo>
                  <a:lnTo>
                    <a:pt x="21640800" y="0"/>
                  </a:lnTo>
                  <a:lnTo>
                    <a:pt x="21640800" y="1932785"/>
                  </a:lnTo>
                  <a:lnTo>
                    <a:pt x="0" y="1932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21640800" cy="181848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6732"/>
                </a:lnSpc>
                <a:spcBef>
                  <a:spcPct val="0"/>
                </a:spcBef>
              </a:pPr>
              <a:r>
                <a:rPr lang="en-US" sz="7200" b="1" u="none" strike="noStrike" spc="-95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</a:t>
              </a:r>
              <a:r>
                <a:rPr lang="en-US" sz="6600" b="1" u="none" strike="noStrike" spc="-95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6600" b="1" u="none" strike="noStrike" spc="-95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Memohon</a:t>
              </a:r>
              <a:endParaRPr lang="en-US" sz="6600" b="1" u="none" strike="noStrike" spc="-9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2977602"/>
            <a:ext cx="13210007" cy="6070092"/>
          </a:xfrm>
          <a:custGeom>
            <a:avLst/>
            <a:gdLst/>
            <a:ahLst/>
            <a:cxnLst/>
            <a:rect l="l" t="t" r="r" b="b"/>
            <a:pathLst>
              <a:path w="17613342" h="8093456">
                <a:moveTo>
                  <a:pt x="0" y="0"/>
                </a:moveTo>
                <a:lnTo>
                  <a:pt x="17613342" y="0"/>
                </a:lnTo>
                <a:lnTo>
                  <a:pt x="17613342" y="8093456"/>
                </a:lnTo>
                <a:lnTo>
                  <a:pt x="0" y="80934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9F0FEA-7D38-3309-2E3F-FD31F642E890}"/>
              </a:ext>
            </a:extLst>
          </p:cNvPr>
          <p:cNvSpPr txBox="1"/>
          <p:nvPr/>
        </p:nvSpPr>
        <p:spPr>
          <a:xfrm>
            <a:off x="1028699" y="2977602"/>
            <a:ext cx="129026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5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5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ID </a:t>
            </a:r>
            <a:r>
              <a:rPr lang="en-MY" sz="25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5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Layari portal rasmi SejaTi MADANI di </a:t>
            </a:r>
            <a:r>
              <a:rPr lang="it-IT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https://sejatimadani.icu.gov.my/</a:t>
            </a:r>
            <a:r>
              <a:rPr lang="it-IT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n-NO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Isi maklumat yang diperlukan dan muat naik dokumen sokongan yang diminta.</a:t>
            </a:r>
            <a:endParaRPr lang="it-IT" sz="25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Hantar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mendapatkan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ID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lvl="1"/>
            <a:endParaRPr lang="en-MY" sz="25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6995" lvl="1" indent="0">
              <a:buNone/>
            </a:pPr>
            <a:r>
              <a:rPr lang="en-MY" sz="25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5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Dana:</a:t>
            </a:r>
          </a:p>
          <a:p>
            <a:pPr marL="711200" lvl="2" indent="-342900">
              <a:buFont typeface="Arial" panose="020B0604020202020204" pitchFamily="34" charset="0"/>
              <a:buChar char="•"/>
            </a:pP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Log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masuk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menggunakan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ID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11200" lvl="2" indent="-342900">
              <a:buFont typeface="Arial" panose="020B0604020202020204" pitchFamily="34" charset="0"/>
              <a:buChar char="•"/>
            </a:pP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Lengkapkan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borang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program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nn-NO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711200" lvl="2" indent="-342900">
              <a:buFont typeface="Arial" panose="020B0604020202020204" pitchFamily="34" charset="0"/>
              <a:buChar char="•"/>
            </a:pPr>
            <a:r>
              <a:rPr lang="nn-NO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Muat naik dokumen sokongan yang berkaitan.</a:t>
            </a:r>
          </a:p>
          <a:p>
            <a:pPr marL="711200" lvl="2" indent="-342900">
              <a:buFont typeface="Arial" panose="020B0604020202020204" pitchFamily="34" charset="0"/>
              <a:buChar char="•"/>
            </a:pP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Hantar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diproses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28600" lvl="2"/>
            <a:endParaRPr lang="en-MY" sz="25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" lvl="2" indent="0">
              <a:buNone/>
            </a:pP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Tatacara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terperinci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boleh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didapati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panduan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5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5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https://sejatimadani.icu.gov.my/panduan</a:t>
            </a:r>
            <a:r>
              <a:rPr lang="en-MY" sz="2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it-IT" sz="25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MY" sz="2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F70077-65ED-AD39-19F6-2080B23FA4EF}"/>
              </a:ext>
            </a:extLst>
          </p:cNvPr>
          <p:cNvGrpSpPr/>
          <p:nvPr/>
        </p:nvGrpSpPr>
        <p:grpSpPr>
          <a:xfrm>
            <a:off x="14353008" y="2628900"/>
            <a:ext cx="3020592" cy="6565170"/>
            <a:chOff x="9547274" y="1848546"/>
            <a:chExt cx="1926688" cy="418760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EAA6B7B-BC82-D0D3-98B5-051F64E1263E}"/>
                </a:ext>
              </a:extLst>
            </p:cNvPr>
            <p:cNvSpPr/>
            <p:nvPr/>
          </p:nvSpPr>
          <p:spPr>
            <a:xfrm>
              <a:off x="9547274" y="2548886"/>
              <a:ext cx="1926688" cy="3341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600" dirty="0" err="1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Permohonan</a:t>
              </a:r>
              <a:r>
                <a:rPr lang="en-MY" sz="1600" dirty="0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ID </a:t>
              </a:r>
              <a:r>
                <a:rPr lang="en-MY" sz="1600" dirty="0" err="1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Sistem</a:t>
              </a:r>
              <a:endParaRPr lang="en-MY" sz="16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ED809D-0E97-BB9F-1F06-EB28F3BFC0CC}"/>
                </a:ext>
              </a:extLst>
            </p:cNvPr>
            <p:cNvSpPr/>
            <p:nvPr/>
          </p:nvSpPr>
          <p:spPr>
            <a:xfrm>
              <a:off x="9547274" y="4125463"/>
              <a:ext cx="1926688" cy="3341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600" dirty="0" err="1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Permohonan</a:t>
              </a:r>
              <a:r>
                <a:rPr lang="en-MY" sz="1600" dirty="0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Dana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3664C5-C404-E321-0730-39AEE3A5F358}"/>
                </a:ext>
              </a:extLst>
            </p:cNvPr>
            <p:cNvSpPr/>
            <p:nvPr/>
          </p:nvSpPr>
          <p:spPr>
            <a:xfrm>
              <a:off x="9547274" y="5702040"/>
              <a:ext cx="1926688" cy="3341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600" dirty="0" err="1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Semakan</a:t>
              </a:r>
              <a:r>
                <a:rPr lang="en-MY" sz="1600" dirty="0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Status </a:t>
              </a:r>
              <a:r>
                <a:rPr lang="en-MY" sz="1600" dirty="0" err="1">
                  <a:solidFill>
                    <a:sysClr val="windowText" lastClr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Permohonan</a:t>
              </a:r>
              <a:endParaRPr lang="en-MY" sz="16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1D02A8D-F3F1-BCCF-6397-9CF46EA5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0618" y="4931214"/>
              <a:ext cx="720000" cy="720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9E9F62B-B28C-04FB-2B02-B4873F628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0618" y="3328744"/>
              <a:ext cx="720000" cy="720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D54A0EF-B0B4-A1A4-7543-8E24277D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0618" y="1848546"/>
              <a:ext cx="720000" cy="720000"/>
            </a:xfrm>
            <a:prstGeom prst="rect">
              <a:avLst/>
            </a:prstGeom>
          </p:spPr>
        </p:pic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40A31CC0-0D1C-7546-3C71-7617D1FFA71B}"/>
                </a:ext>
              </a:extLst>
            </p:cNvPr>
            <p:cNvSpPr/>
            <p:nvPr/>
          </p:nvSpPr>
          <p:spPr>
            <a:xfrm>
              <a:off x="11262946" y="2954215"/>
              <a:ext cx="211016" cy="1094529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AD026B9D-D1AD-0B65-1580-68775AC26479}"/>
                </a:ext>
              </a:extLst>
            </p:cNvPr>
            <p:cNvSpPr/>
            <p:nvPr/>
          </p:nvSpPr>
          <p:spPr>
            <a:xfrm>
              <a:off x="11262946" y="4542982"/>
              <a:ext cx="211016" cy="1094529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47FE1453-0541-2375-32FF-50483890D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69539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6172200" y="2294998"/>
            <a:ext cx="8209568" cy="714901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14400" y="1014413"/>
            <a:ext cx="16459200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lvl="1" indent="-514350">
              <a:lnSpc>
                <a:spcPct val="150000"/>
              </a:lnSpc>
              <a:buAutoNum type="arabicParenR"/>
            </a:pP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Layari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it-IT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https://sejatimadani.icu.gov.my/</a:t>
            </a:r>
            <a:r>
              <a:rPr lang="it-IT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514350" lvl="1" indent="-514350">
              <a:lnSpc>
                <a:spcPct val="150000"/>
              </a:lnSpc>
              <a:buAutoNum type="arabicParenR"/>
            </a:pP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‘Log Masuk’.</a:t>
            </a:r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4401800" y="2677731"/>
            <a:ext cx="1028700" cy="636969"/>
            <a:chOff x="0" y="0"/>
            <a:chExt cx="647785" cy="1677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2D5E6-089C-2F97-1A78-1B50DDB09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0D8A3E1-A87C-6893-1517-0707D0CE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597778"/>
            <a:ext cx="12532934" cy="65081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41DF5FF7-61CC-2400-3C07-CB355A7529B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41E3E7B-1B80-D001-217F-C7B67DC73D9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5E9C257-CBBD-5613-11E3-2E56C57F45F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8847839-D3C5-037A-5675-6008F206B74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38A5CC01-96C2-A8AE-E0B3-7D01B16BD07F}"/>
              </a:ext>
            </a:extLst>
          </p:cNvPr>
          <p:cNvSpPr/>
          <p:nvPr/>
        </p:nvSpPr>
        <p:spPr>
          <a:xfrm>
            <a:off x="4495800" y="1790700"/>
            <a:ext cx="2133600" cy="593510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F52F461-B29F-39E8-9B95-56FAC6826CAD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A347598-99C8-8CB1-7DF9-E53256EECDE7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C101341-901D-8837-F4D2-FEBD3F750D99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3AE8CF0B-FD0D-AFDE-C791-C73DE4127D75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F93CFC5-5339-A598-23DE-68600755EEF1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052DD36-335C-362A-1910-B9867A8B6BE3}"/>
              </a:ext>
            </a:extLst>
          </p:cNvPr>
          <p:cNvSpPr txBox="1"/>
          <p:nvPr/>
        </p:nvSpPr>
        <p:spPr>
          <a:xfrm>
            <a:off x="914400" y="1014413"/>
            <a:ext cx="16459200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3"/>
            </a:pP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‘Daftar ID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Komuniti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’.</a:t>
            </a:r>
          </a:p>
          <a:p>
            <a:pPr algn="l">
              <a:lnSpc>
                <a:spcPct val="150000"/>
              </a:lnSpc>
            </a:pPr>
            <a:endParaRPr lang="en-US" sz="2999" spc="2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8B7BE60A-7D3E-E171-922C-22034E12260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9C2E100-58E7-FE87-439A-294ECCF33C8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947EB58-DE9A-9FCF-195A-3264B69FEE6A}"/>
              </a:ext>
            </a:extLst>
          </p:cNvPr>
          <p:cNvGrpSpPr/>
          <p:nvPr/>
        </p:nvGrpSpPr>
        <p:grpSpPr>
          <a:xfrm>
            <a:off x="6096000" y="7734300"/>
            <a:ext cx="990600" cy="3810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E467A98-4EB9-6866-E7C8-C07C0E98115E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C5506F66-BDDF-657F-5EB5-CF5ED0ACBCA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226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574</Words>
  <Application>Microsoft Macintosh PowerPoint</Application>
  <PresentationFormat>Custom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League Spartan</vt:lpstr>
      <vt:lpstr>Poppins Bold</vt:lpstr>
      <vt:lpstr>Poppins</vt:lpstr>
      <vt:lpstr>Calibri</vt:lpstr>
      <vt:lpstr>Wingdings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13</cp:revision>
  <dcterms:created xsi:type="dcterms:W3CDTF">2006-08-16T00:00:00Z</dcterms:created>
  <dcterms:modified xsi:type="dcterms:W3CDTF">2025-04-17T06:21:51Z</dcterms:modified>
  <dc:identifier>DAGe2nMcNhU</dc:identifier>
</cp:coreProperties>
</file>